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256" r:id="rId2"/>
    <p:sldId id="257" r:id="rId3"/>
    <p:sldId id="258" r:id="rId4"/>
    <p:sldId id="259" r:id="rId5"/>
    <p:sldId id="260" r:id="rId6"/>
    <p:sldId id="312"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13" r:id="rId50"/>
    <p:sldId id="305" r:id="rId51"/>
    <p:sldId id="306" r:id="rId52"/>
    <p:sldId id="307" r:id="rId53"/>
    <p:sldId id="308" r:id="rId54"/>
    <p:sldId id="309" r:id="rId55"/>
    <p:sldId id="310" r:id="rId56"/>
    <p:sldId id="311" r:id="rId5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055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slide" Target="../slides/slide11.xml"/><Relationship Id="rId13" Type="http://schemas.openxmlformats.org/officeDocument/2006/relationships/slide" Target="../slides/slide18.xml"/><Relationship Id="rId18" Type="http://schemas.openxmlformats.org/officeDocument/2006/relationships/slide" Target="../slides/slide30.xml"/><Relationship Id="rId3" Type="http://schemas.openxmlformats.org/officeDocument/2006/relationships/slide" Target="../slides/slide5.xml"/><Relationship Id="rId21" Type="http://schemas.openxmlformats.org/officeDocument/2006/relationships/slide" Target="../slides/slide41.xml"/><Relationship Id="rId7" Type="http://schemas.openxmlformats.org/officeDocument/2006/relationships/slide" Target="../slides/slide10.xml"/><Relationship Id="rId12" Type="http://schemas.openxmlformats.org/officeDocument/2006/relationships/slide" Target="../slides/slide16.xml"/><Relationship Id="rId17" Type="http://schemas.openxmlformats.org/officeDocument/2006/relationships/slide" Target="../slides/slide27.xml"/><Relationship Id="rId2" Type="http://schemas.openxmlformats.org/officeDocument/2006/relationships/image" Target="../media/image4.png"/><Relationship Id="rId16" Type="http://schemas.openxmlformats.org/officeDocument/2006/relationships/slide" Target="../slides/slide24.xml"/><Relationship Id="rId20"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9.xml"/><Relationship Id="rId11" Type="http://schemas.openxmlformats.org/officeDocument/2006/relationships/slide" Target="../slides/slide14.xml"/><Relationship Id="rId5" Type="http://schemas.openxmlformats.org/officeDocument/2006/relationships/slide" Target="../slides/slide7.xml"/><Relationship Id="rId15" Type="http://schemas.openxmlformats.org/officeDocument/2006/relationships/slide" Target="../slides/slide22.xml"/><Relationship Id="rId23" Type="http://schemas.openxmlformats.org/officeDocument/2006/relationships/slide" Target="../slides/slide53.xml"/><Relationship Id="rId10" Type="http://schemas.openxmlformats.org/officeDocument/2006/relationships/slide" Target="../slides/slide13.xml"/><Relationship Id="rId19" Type="http://schemas.openxmlformats.org/officeDocument/2006/relationships/slide" Target="../slides/slide34.xml"/><Relationship Id="rId4" Type="http://schemas.openxmlformats.org/officeDocument/2006/relationships/image" Target="../media/image7.png"/><Relationship Id="rId9" Type="http://schemas.openxmlformats.org/officeDocument/2006/relationships/slide" Target="../slides/slide12.xml"/><Relationship Id="rId14" Type="http://schemas.openxmlformats.org/officeDocument/2006/relationships/slide" Target="../slides/slide20.xml"/><Relationship Id="rId22" Type="http://schemas.openxmlformats.org/officeDocument/2006/relationships/slide" Target="../slides/slide4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mc=目录配置1#45ce2cd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
        <p:nvSpPr>
          <p:cNvPr id="4" name="C_0#auto_editor_catalog_5?lid=862e28123&amp;cid=862e28123&amp;vtp=1">
            <a:hlinkClick r:id="rId5" action="ppaction://hlinksldjump"/>
          </p:cNvPr>
          <p:cNvSpPr/>
          <p:nvPr/>
        </p:nvSpPr>
        <p:spPr>
          <a:xfrm>
            <a:off x="97840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a:t>
            </a:r>
            <a:endParaRPr lang="en-US" sz="1200" dirty="0"/>
          </a:p>
        </p:txBody>
      </p:sp>
      <p:sp>
        <p:nvSpPr>
          <p:cNvPr id="5" name="C_0#auto_editor_catalog_5?lid=b0f973f25&amp;cid=b0f973f25&amp;vtp=1">
            <a:hlinkClick r:id="rId6" action="ppaction://hlinksldjump"/>
          </p:cNvPr>
          <p:cNvSpPr/>
          <p:nvPr/>
        </p:nvSpPr>
        <p:spPr>
          <a:xfrm>
            <a:off x="151790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a:t>
            </a:r>
            <a:endParaRPr lang="en-US" sz="1200" dirty="0"/>
          </a:p>
        </p:txBody>
      </p:sp>
      <p:sp>
        <p:nvSpPr>
          <p:cNvPr id="6" name="C_0#auto_editor_catalog_5?lid=37ebde1ed&amp;cid=37ebde1ed&amp;vtp=1">
            <a:hlinkClick r:id="rId7" action="ppaction://hlinksldjump"/>
          </p:cNvPr>
          <p:cNvSpPr/>
          <p:nvPr/>
        </p:nvSpPr>
        <p:spPr>
          <a:xfrm>
            <a:off x="205740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3</a:t>
            </a:r>
            <a:endParaRPr lang="en-US" sz="1200" dirty="0"/>
          </a:p>
        </p:txBody>
      </p:sp>
      <p:sp>
        <p:nvSpPr>
          <p:cNvPr id="7" name="C_0#auto_editor_catalog_5?lid=8979d19ba&amp;cid=8979d19ba&amp;vtp=1">
            <a:hlinkClick r:id="rId8" action="ppaction://hlinksldjump"/>
          </p:cNvPr>
          <p:cNvSpPr/>
          <p:nvPr/>
        </p:nvSpPr>
        <p:spPr>
          <a:xfrm>
            <a:off x="259689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4</a:t>
            </a:r>
            <a:endParaRPr lang="en-US" sz="1200" dirty="0"/>
          </a:p>
        </p:txBody>
      </p:sp>
      <p:sp>
        <p:nvSpPr>
          <p:cNvPr id="8" name="C_0#auto_editor_catalog_5?lid=86e58b31d&amp;cid=86e58b31d&amp;vtp=1">
            <a:hlinkClick r:id="rId9" action="ppaction://hlinksldjump"/>
          </p:cNvPr>
          <p:cNvSpPr/>
          <p:nvPr/>
        </p:nvSpPr>
        <p:spPr>
          <a:xfrm>
            <a:off x="3136392"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5</a:t>
            </a:r>
            <a:endParaRPr lang="en-US" sz="1200" dirty="0"/>
          </a:p>
        </p:txBody>
      </p:sp>
      <p:sp>
        <p:nvSpPr>
          <p:cNvPr id="9" name="C_0#auto_editor_catalog_5?lid=84360c706&amp;cid=84360c706&amp;vtp=1">
            <a:hlinkClick r:id="rId10" action="ppaction://hlinksldjump"/>
          </p:cNvPr>
          <p:cNvSpPr/>
          <p:nvPr/>
        </p:nvSpPr>
        <p:spPr>
          <a:xfrm>
            <a:off x="367588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6</a:t>
            </a:r>
            <a:endParaRPr lang="en-US" sz="1200" dirty="0"/>
          </a:p>
        </p:txBody>
      </p:sp>
      <p:sp>
        <p:nvSpPr>
          <p:cNvPr id="10" name="C_0#auto_editor_catalog_5?lid=3805800b1&amp;cid=3805800b1&amp;vtp=1">
            <a:hlinkClick r:id="rId11" action="ppaction://hlinksldjump"/>
          </p:cNvPr>
          <p:cNvSpPr/>
          <p:nvPr/>
        </p:nvSpPr>
        <p:spPr>
          <a:xfrm>
            <a:off x="421538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7</a:t>
            </a:r>
            <a:endParaRPr lang="en-US" sz="1200" dirty="0"/>
          </a:p>
        </p:txBody>
      </p:sp>
      <p:sp>
        <p:nvSpPr>
          <p:cNvPr id="11" name="C_0#auto_editor_catalog_5?lid=8d0453f9a&amp;cid=8d0453f9a&amp;vtp=1">
            <a:hlinkClick r:id="rId12" action="ppaction://hlinksldjump"/>
          </p:cNvPr>
          <p:cNvSpPr/>
          <p:nvPr/>
        </p:nvSpPr>
        <p:spPr>
          <a:xfrm>
            <a:off x="475488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8</a:t>
            </a:r>
            <a:endParaRPr lang="en-US" sz="1200" dirty="0"/>
          </a:p>
        </p:txBody>
      </p:sp>
      <p:sp>
        <p:nvSpPr>
          <p:cNvPr id="12" name="C_0#auto_editor_catalog_5?lid=44fba6f01&amp;cid=44fba6f01&amp;vtp=1">
            <a:hlinkClick r:id="rId13" action="ppaction://hlinksldjump"/>
          </p:cNvPr>
          <p:cNvSpPr/>
          <p:nvPr/>
        </p:nvSpPr>
        <p:spPr>
          <a:xfrm>
            <a:off x="529437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9</a:t>
            </a:r>
            <a:endParaRPr lang="en-US" sz="1200" dirty="0"/>
          </a:p>
        </p:txBody>
      </p:sp>
      <p:sp>
        <p:nvSpPr>
          <p:cNvPr id="13" name="C_0#auto_editor_catalog_5?lid=bdc67bf30&amp;cid=bdc67bf30&amp;vtp=1">
            <a:hlinkClick r:id="rId14" action="ppaction://hlinksldjump"/>
          </p:cNvPr>
          <p:cNvSpPr/>
          <p:nvPr/>
        </p:nvSpPr>
        <p:spPr>
          <a:xfrm>
            <a:off x="5833872"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10</a:t>
            </a:r>
            <a:endParaRPr lang="en-US" sz="1200" dirty="0"/>
          </a:p>
        </p:txBody>
      </p:sp>
      <p:sp>
        <p:nvSpPr>
          <p:cNvPr id="14" name="C_0#auto_editor_catalog_5?lid=a9c9615c8&amp;cid=a9c9615c8&amp;vtp=1">
            <a:hlinkClick r:id="rId15" action="ppaction://hlinksldjump"/>
          </p:cNvPr>
          <p:cNvSpPr/>
          <p:nvPr/>
        </p:nvSpPr>
        <p:spPr>
          <a:xfrm>
            <a:off x="637336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11</a:t>
            </a:r>
            <a:endParaRPr lang="en-US" sz="1200" dirty="0"/>
          </a:p>
        </p:txBody>
      </p:sp>
      <p:sp>
        <p:nvSpPr>
          <p:cNvPr id="15" name="C_0#auto_editor_catalog_5?lid=5eb9ddeaa&amp;cid=5eb9ddeaa&amp;vtp=1">
            <a:hlinkClick r:id="rId16" action="ppaction://hlinksldjump"/>
          </p:cNvPr>
          <p:cNvSpPr/>
          <p:nvPr/>
        </p:nvSpPr>
        <p:spPr>
          <a:xfrm>
            <a:off x="691286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12</a:t>
            </a:r>
            <a:endParaRPr lang="en-US" sz="1200" dirty="0"/>
          </a:p>
        </p:txBody>
      </p:sp>
      <p:sp>
        <p:nvSpPr>
          <p:cNvPr id="16" name="C_0#auto_editor_catalog_5?lid=fa635fd1d&amp;cid=fa635fd1d&amp;vtp=1">
            <a:hlinkClick r:id="rId17" action="ppaction://hlinksldjump"/>
          </p:cNvPr>
          <p:cNvSpPr/>
          <p:nvPr/>
        </p:nvSpPr>
        <p:spPr>
          <a:xfrm>
            <a:off x="745236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13</a:t>
            </a:r>
            <a:endParaRPr lang="en-US" sz="1200" dirty="0"/>
          </a:p>
        </p:txBody>
      </p:sp>
      <p:sp>
        <p:nvSpPr>
          <p:cNvPr id="17" name="C_0#auto_editor_catalog_5?lid=4ffd0c792&amp;cid=4ffd0c792&amp;vtp=1">
            <a:hlinkClick r:id="rId18" action="ppaction://hlinksldjump"/>
          </p:cNvPr>
          <p:cNvSpPr/>
          <p:nvPr/>
        </p:nvSpPr>
        <p:spPr>
          <a:xfrm>
            <a:off x="799185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14</a:t>
            </a:r>
            <a:endParaRPr lang="en-US" sz="1200" dirty="0"/>
          </a:p>
        </p:txBody>
      </p:sp>
      <p:sp>
        <p:nvSpPr>
          <p:cNvPr id="18" name="C_0#auto_editor_catalog_5?lid=5aff44084&amp;cid=5aff44084&amp;vtp=1">
            <a:hlinkClick r:id="rId19" action="ppaction://hlinksldjump"/>
          </p:cNvPr>
          <p:cNvSpPr/>
          <p:nvPr/>
        </p:nvSpPr>
        <p:spPr>
          <a:xfrm>
            <a:off x="8531352"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15</a:t>
            </a:r>
            <a:endParaRPr lang="en-US" sz="1200" dirty="0"/>
          </a:p>
        </p:txBody>
      </p:sp>
      <p:sp>
        <p:nvSpPr>
          <p:cNvPr id="19" name="C_0#auto_editor_catalog_5?lid=9be1fff5c&amp;cid=9be1fff5c&amp;vtp=1">
            <a:hlinkClick r:id="rId20" action="ppaction://hlinksldjump"/>
          </p:cNvPr>
          <p:cNvSpPr/>
          <p:nvPr/>
        </p:nvSpPr>
        <p:spPr>
          <a:xfrm>
            <a:off x="907084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16</a:t>
            </a:r>
            <a:endParaRPr lang="en-US" sz="1200" dirty="0"/>
          </a:p>
        </p:txBody>
      </p:sp>
      <p:sp>
        <p:nvSpPr>
          <p:cNvPr id="20" name="C_0#auto_editor_catalog_5?lid=e8549e57b&amp;cid=e8549e57b&amp;vtp=1">
            <a:hlinkClick r:id="rId21" action="ppaction://hlinksldjump"/>
          </p:cNvPr>
          <p:cNvSpPr/>
          <p:nvPr/>
        </p:nvSpPr>
        <p:spPr>
          <a:xfrm>
            <a:off x="961034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17</a:t>
            </a:r>
            <a:endParaRPr lang="en-US" sz="1200" dirty="0"/>
          </a:p>
        </p:txBody>
      </p:sp>
      <p:sp>
        <p:nvSpPr>
          <p:cNvPr id="21" name="C_0#auto_editor_catalog_5?lid=40fdf0404&amp;cid=40fdf0404&amp;vtp=1">
            <a:hlinkClick r:id="rId22" action="ppaction://hlinksldjump"/>
          </p:cNvPr>
          <p:cNvSpPr/>
          <p:nvPr/>
        </p:nvSpPr>
        <p:spPr>
          <a:xfrm>
            <a:off x="1014984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18</a:t>
            </a:r>
            <a:endParaRPr lang="en-US" sz="1200" dirty="0"/>
          </a:p>
        </p:txBody>
      </p:sp>
      <p:sp>
        <p:nvSpPr>
          <p:cNvPr id="22" name="C_0#auto_editor_catalog_5?lid=d3d790329&amp;cid=d3d790329&amp;vtp=1">
            <a:hlinkClick r:id="rId23" action="ppaction://hlinksldjump"/>
          </p:cNvPr>
          <p:cNvSpPr/>
          <p:nvPr/>
        </p:nvSpPr>
        <p:spPr>
          <a:xfrm>
            <a:off x="1068933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19</a:t>
            </a:r>
            <a:endParaRPr lang="en-US" sz="12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0510091d05ec234ef157d1#tid=6710b88aa180d60008f9a50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9308592" y="5157216"/>
            <a:ext cx="2386584" cy="649224"/>
          </a:xfrm>
          <a:prstGeom prst="rect">
            <a:avLst/>
          </a:prstGeom>
          <a:noFill/>
          <a:ln/>
        </p:spPr>
        <p:txBody>
          <a:bodyPr wrap="square" lIns="0" tIns="0" rIns="0" bIns="0" rtlCol="0" anchor="ctr"/>
          <a:lstStyle/>
          <a:p>
            <a:pPr algn="ctr"/>
            <a:r>
              <a:rPr lang="en-US" sz="3200" b="1" i="0" dirty="0">
                <a:solidFill>
                  <a:srgbClr val="FFFFFF"/>
                </a:solidFill>
                <a:latin typeface="微软雅黑" pitchFamily="34" charset="0"/>
                <a:ea typeface="微软雅黑" pitchFamily="34" charset="-122"/>
                <a:cs typeface="微软雅黑" pitchFamily="34" charset="-120"/>
              </a:rPr>
              <a:t>化  学</a:t>
            </a:r>
            <a:endParaRPr lang="en-US" sz="3200" dirty="0"/>
          </a:p>
        </p:txBody>
      </p:sp>
      <p:sp>
        <p:nvSpPr>
          <p:cNvPr id="4" name="MasterShapeName"/>
          <p:cNvSpPr/>
          <p:nvPr/>
        </p:nvSpPr>
        <p:spPr>
          <a:xfrm>
            <a:off x="8942832" y="5806440"/>
            <a:ext cx="3118104" cy="411480"/>
          </a:xfrm>
          <a:prstGeom prst="rect">
            <a:avLst/>
          </a:prstGeom>
          <a:noFill/>
          <a:ln/>
        </p:spPr>
        <p:txBody>
          <a:bodyPr wrap="square" lIns="0" tIns="0" rIns="0" bIns="0" rtlCol="0" anchor="ctr"/>
          <a:lstStyle/>
          <a:p>
            <a:pPr algn="ctr">
              <a:lnSpc>
                <a:spcPct val="100000"/>
              </a:lnSpc>
            </a:pPr>
            <a:r>
              <a:rPr lang="en-US" sz="2000" b="1" i="0" dirty="0">
                <a:solidFill>
                  <a:srgbClr val="000000"/>
                </a:solidFill>
                <a:latin typeface="微软雅黑" pitchFamily="34" charset="0"/>
                <a:ea typeface="微软雅黑" pitchFamily="34" charset="-122"/>
                <a:cs typeface="微软雅黑" pitchFamily="34" charset="-120"/>
              </a:rPr>
              <a:t>九年级下册 科粤版</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234440" y="1508760"/>
            <a:ext cx="9555480" cy="1289304"/>
          </a:xfrm>
          <a:prstGeom prst="rect">
            <a:avLst/>
          </a:prstGeom>
        </p:spPr>
      </p:pic>
      <p:pic>
        <p:nvPicPr>
          <p:cNvPr id="4" name="MasterShapeName" descr="preencoded.png"/>
          <p:cNvPicPr>
            <a:picLocks noChangeAspect="1"/>
          </p:cNvPicPr>
          <p:nvPr/>
        </p:nvPicPr>
        <p:blipFill>
          <a:blip r:embed="rId4"/>
          <a:stretch>
            <a:fillRect/>
          </a:stretch>
        </p:blipFill>
        <p:spPr>
          <a:xfrm>
            <a:off x="3026664" y="1673352"/>
            <a:ext cx="7534656" cy="95097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4663440" y="1042416"/>
            <a:ext cx="2862072" cy="950976"/>
          </a:xfrm>
          <a:prstGeom prst="rect">
            <a:avLst/>
          </a:prstGeom>
          <a:noFill/>
          <a:ln/>
        </p:spPr>
        <p:txBody>
          <a:bodyPr wrap="square" lIns="0" tIns="0" rIns="0" bIns="0" rtlCol="0" anchor="ctr"/>
          <a:lstStyle/>
          <a:p>
            <a:pPr algn="ctr">
              <a:lnSpc>
                <a:spcPct val="100000"/>
              </a:lnSpc>
            </a:pPr>
            <a:r>
              <a:rPr lang="en-US" sz="6000" b="1" i="0" dirty="0">
                <a:solidFill>
                  <a:srgbClr val="FF0000"/>
                </a:solidFill>
                <a:latin typeface="微软雅黑" pitchFamily="34" charset="0"/>
                <a:ea typeface="微软雅黑" pitchFamily="34" charset="-122"/>
                <a:cs typeface="微软雅黑" pitchFamily="34" charset="-120"/>
              </a:rPr>
              <a:t>目  录</a:t>
            </a:r>
            <a:endParaRPr lang="en-US" sz="6000" dirty="0"/>
          </a:p>
        </p:txBody>
      </p:sp>
      <p:sp>
        <p:nvSpPr>
          <p:cNvPr id="4" name="MasterShapeName"/>
          <p:cNvSpPr/>
          <p:nvPr/>
        </p:nvSpPr>
        <p:spPr>
          <a:xfrm>
            <a:off x="4059936" y="6044184"/>
            <a:ext cx="4059936" cy="274320"/>
          </a:xfrm>
          <a:prstGeom prst="rect">
            <a:avLst/>
          </a:prstGeom>
          <a:noFill/>
          <a:ln/>
        </p:spPr>
        <p:txBody>
          <a:bodyPr wrap="square" lIns="0" tIns="0" rIns="0" bIns="0" rtlCol="0" anchor="ctr"/>
          <a:lstStyle/>
          <a:p>
            <a:pPr algn="ctr"/>
            <a:r>
              <a:rPr lang="en-US" sz="1200" b="1" i="0" dirty="0">
                <a:solidFill>
                  <a:srgbClr val="FF0000"/>
                </a:solidFill>
                <a:latin typeface="KaiTi" pitchFamily="34" charset="0"/>
                <a:ea typeface="KaiTi" pitchFamily="34" charset="-122"/>
                <a:cs typeface="KaiTi" pitchFamily="34" charset="-120"/>
              </a:rPr>
              <a:t>鼠标轻轻一点，内容立即呈现</a:t>
            </a:r>
            <a:endParaRPr lang="en-US" sz="12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10.xml"/><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10.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8.xml"/><Relationship Id="rId1" Type="http://schemas.openxmlformats.org/officeDocument/2006/relationships/slideLayout" Target="../slideLayouts/slideLayout10.xml"/><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50.pn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0.xml"/><Relationship Id="rId1" Type="http://schemas.openxmlformats.org/officeDocument/2006/relationships/slideLayout" Target="../slideLayouts/slideLayout10.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5.xml"/><Relationship Id="rId1" Type="http://schemas.openxmlformats.org/officeDocument/2006/relationships/slideLayout" Target="../slideLayouts/slideLayout10.xml"/><Relationship Id="rId4" Type="http://schemas.openxmlformats.org/officeDocument/2006/relationships/image" Target="../media/image56.png"/></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7.xml"/><Relationship Id="rId1" Type="http://schemas.openxmlformats.org/officeDocument/2006/relationships/slideLayout" Target="../slideLayouts/slideLayout10.xml"/><Relationship Id="rId4" Type="http://schemas.openxmlformats.org/officeDocument/2006/relationships/image" Target="../media/image59.png"/></Relationships>
</file>

<file path=ppt/slides/_rels/slide4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slide" Target="slide5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slide" Target="slide41.xml"/><Relationship Id="rId5" Type="http://schemas.openxmlformats.org/officeDocument/2006/relationships/slide" Target="slide27.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2.xml"/><Relationship Id="rId1" Type="http://schemas.openxmlformats.org/officeDocument/2006/relationships/slideLayout" Target="../slideLayouts/slideLayout10.xml"/><Relationship Id="rId4" Type="http://schemas.openxmlformats.org/officeDocument/2006/relationships/image" Target="../media/image65.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0_1#37ebde1ed?vopoq=1&amp;pid=de538fe11&amp;color=0,0,0&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3.</a:t>
            </a:r>
            <a:r>
              <a:rPr lang="en-US" altLang="zh-CN" sz="2400" b="0" i="0" dirty="0">
                <a:solidFill>
                  <a:srgbClr val="000000"/>
                </a:solidFill>
                <a:latin typeface="仿宋" pitchFamily="34" charset="0"/>
                <a:ea typeface="仿宋" pitchFamily="34" charset="-122"/>
                <a:cs typeface="仿宋" pitchFamily="34" charset="-120"/>
              </a:rPr>
              <a:t>[2024山东滨州二模]</a:t>
            </a:r>
            <a:r>
              <a:rPr lang="en-US" altLang="zh-CN" sz="2400" b="0" i="0">
                <a:solidFill>
                  <a:srgbClr val="000000"/>
                </a:solidFill>
                <a:latin typeface="Times New Roman" pitchFamily="34" charset="0"/>
                <a:ea typeface="SimSun" pitchFamily="34" charset="-122"/>
                <a:cs typeface="Times New Roman" pitchFamily="34" charset="-120"/>
              </a:rPr>
              <a:t>下列说法不正确的是(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11_1#37ebde1ed.bracket?vopoq=1&amp;pid=de538fe11&amp;color=0,0,0&amp;vpa=3&amp;vtp=1"/>
          <p:cNvSpPr/>
          <p:nvPr/>
        </p:nvSpPr>
        <p:spPr>
          <a:xfrm>
            <a:off x="6609493" y="848107"/>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5_BD.12_1#37ebde1ed.choices?vopoq=1&amp;pid=de538fe11&amp;color=0,0,0&amp;vtp=1&amp;bbb=1"/>
          <p:cNvSpPr/>
          <p:nvPr/>
        </p:nvSpPr>
        <p:spPr>
          <a:xfrm>
            <a:off x="649224" y="1397381"/>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A.镁带在空气中燃烧时发出耀眼的白光</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.铁丝在空气中剧烈燃烧，火星四射</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.铜在空气中加热，得到黑色的固体</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.“真金不怕火炼”，说明金的化学性质不活泼</a:t>
            </a:r>
            <a:endParaRPr lang="en-US" altLang="zh-CN" sz="2400" dirty="0"/>
          </a:p>
        </p:txBody>
      </p:sp>
      <p:sp>
        <p:nvSpPr>
          <p:cNvPr id="5" name="QC_5_AS.13_1#37ebde1ed?vopoq=1&amp;pid=de538fe11&amp;color=0,0,0&amp;vtp=1&amp;bbb=1&amp;hb=1"/>
          <p:cNvSpPr/>
          <p:nvPr/>
        </p:nvSpPr>
        <p:spPr>
          <a:xfrm>
            <a:off x="649224" y="3594481"/>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镁带在空气中燃烧时，发出耀眼的白光，A正确。</a:t>
            </a:r>
            <a:r>
              <a:rPr lang="en-US" altLang="zh-CN" sz="2400" b="0" i="0">
                <a:solidFill>
                  <a:srgbClr val="FF0000"/>
                </a:solidFill>
                <a:latin typeface="Times New Roman" pitchFamily="34" charset="0"/>
                <a:ea typeface="SimSun" pitchFamily="34" charset="-122"/>
                <a:cs typeface="Times New Roman" pitchFamily="34" charset="-120"/>
              </a:rPr>
              <a:t>铁丝在空气中不能燃烧，</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B</a:t>
            </a:r>
            <a:r>
              <a:rPr lang="en-US" altLang="zh-CN" sz="2400" b="0" i="0" dirty="0">
                <a:solidFill>
                  <a:srgbClr val="FF0000"/>
                </a:solidFill>
                <a:latin typeface="Times New Roman" pitchFamily="34" charset="0"/>
                <a:ea typeface="SimSun" pitchFamily="34" charset="-122"/>
                <a:cs typeface="Times New Roman" pitchFamily="34" charset="-120"/>
              </a:rPr>
              <a:t>错误。铜在空气中加热生成氧化铜，得到黑色的固体，C正确。“</a:t>
            </a:r>
            <a:r>
              <a:rPr lang="en-US" altLang="zh-CN" sz="2400" b="0" i="0">
                <a:solidFill>
                  <a:srgbClr val="FF0000"/>
                </a:solidFill>
                <a:latin typeface="Times New Roman" pitchFamily="34" charset="0"/>
                <a:ea typeface="SimSun" pitchFamily="34" charset="-122"/>
                <a:cs typeface="Times New Roman" pitchFamily="34" charset="-120"/>
              </a:rPr>
              <a:t>真金不怕火炼”</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意思是金即使在高温时也不与氧气反应</a:t>
            </a:r>
            <a:r>
              <a:rPr lang="en-US" altLang="zh-CN" sz="2400" b="0" i="0" dirty="0">
                <a:solidFill>
                  <a:srgbClr val="FF0000"/>
                </a:solidFill>
                <a:latin typeface="Times New Roman" pitchFamily="34" charset="0"/>
                <a:ea typeface="SimSun" pitchFamily="34" charset="-122"/>
                <a:cs typeface="Times New Roman" pitchFamily="34" charset="-120"/>
              </a:rPr>
              <a:t>，说明金的化学性质不活泼，D正确。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4_1#8979d19ba?vopoq=1&amp;pid=de538fe11&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4.</a:t>
            </a:r>
            <a:r>
              <a:rPr lang="en-US" altLang="zh-CN" sz="2400" b="0" i="0" dirty="0">
                <a:solidFill>
                  <a:srgbClr val="000000"/>
                </a:solidFill>
                <a:latin typeface="仿宋" pitchFamily="34" charset="0"/>
                <a:ea typeface="仿宋" pitchFamily="34" charset="-122"/>
                <a:cs typeface="仿宋" pitchFamily="34" charset="-120"/>
              </a:rPr>
              <a:t>[2023山东青岛中考]</a:t>
            </a:r>
            <a:r>
              <a:rPr lang="en-US" altLang="zh-CN" sz="2400" b="0" i="0" dirty="0">
                <a:solidFill>
                  <a:srgbClr val="000000"/>
                </a:solidFill>
                <a:latin typeface="Times New Roman" pitchFamily="34" charset="0"/>
                <a:ea typeface="SimSun" pitchFamily="34" charset="-122"/>
                <a:cs typeface="Times New Roman" pitchFamily="34" charset="-120"/>
              </a:rPr>
              <a:t>防止金属锈蚀能有效保护金属资源。下列防锈方法中</a:t>
            </a:r>
            <a:r>
              <a:rPr lang="en-US" altLang="zh-CN" sz="2400" b="0" i="0">
                <a:solidFill>
                  <a:srgbClr val="000000"/>
                </a:solidFill>
                <a:latin typeface="Times New Roman" pitchFamily="34" charset="0"/>
                <a:ea typeface="SimSun" pitchFamily="34" charset="-122"/>
                <a:cs typeface="Times New Roman" pitchFamily="34" charset="-120"/>
              </a:rPr>
              <a:t>，与其</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他三种方法原理不同的是(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15_1#8979d19ba.bracket?vopoq=1&amp;pid=de538fe11&amp;color=0,0,0&amp;vpa=4&amp;vtp=1"/>
          <p:cNvSpPr/>
          <p:nvPr/>
        </p:nvSpPr>
        <p:spPr>
          <a:xfrm>
            <a:off x="4234592" y="14113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5_BD.16_1#8979d19ba.choices?vopoq=1&amp;pid=de538fe11&amp;color=0,0,0&amp;vtp=1&amp;bbb=1"/>
          <p:cNvSpPr/>
          <p:nvPr/>
        </p:nvSpPr>
        <p:spPr>
          <a:xfrm>
            <a:off x="649224" y="1965152"/>
            <a:ext cx="10899648" cy="474599"/>
          </a:xfrm>
          <a:prstGeom prst="rect">
            <a:avLst/>
          </a:prstGeom>
          <a:noFill/>
          <a:ln/>
        </p:spPr>
        <p:txBody>
          <a:bodyPr wrap="none" lIns="0" tIns="0" rIns="0" bIns="0" rtlCol="0" anchor="t"/>
          <a:lstStyle/>
          <a:p>
            <a:pPr latinLnBrk="1">
              <a:lnSpc>
                <a:spcPts val="42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.表面涂油</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B.表面刷漆</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C.覆盖塑料</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.制成合金</a:t>
            </a:r>
            <a:endParaRPr lang="en-US" altLang="zh-CN" sz="2400" dirty="0"/>
          </a:p>
        </p:txBody>
      </p:sp>
      <p:sp>
        <p:nvSpPr>
          <p:cNvPr id="5" name="QC_5_AS.17_1#8979d19ba?vopoq=1&amp;pid=de538fe11&amp;color=0,0,0&amp;vtp=1&amp;bbb=1&amp;hb=1"/>
          <p:cNvSpPr/>
          <p:nvPr/>
        </p:nvSpPr>
        <p:spPr>
          <a:xfrm>
            <a:off x="649224" y="2506490"/>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表面涂油、表面刷漆</a:t>
            </a:r>
            <a:r>
              <a:rPr lang="en-US" altLang="zh-CN" sz="2400" b="0" i="0">
                <a:solidFill>
                  <a:srgbClr val="FF0000"/>
                </a:solidFill>
                <a:latin typeface="Times New Roman" pitchFamily="34" charset="0"/>
                <a:ea typeface="SimSun" pitchFamily="34" charset="-122"/>
                <a:cs typeface="Times New Roman" pitchFamily="34" charset="-120"/>
              </a:rPr>
              <a:t>、覆盖塑料都是利用了隔绝氧气和水来防止金属锈</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蚀的原理</a:t>
            </a:r>
            <a:r>
              <a:rPr lang="en-US" altLang="zh-CN" sz="2400" b="0" i="0" dirty="0">
                <a:solidFill>
                  <a:srgbClr val="FF0000"/>
                </a:solidFill>
                <a:latin typeface="Times New Roman" pitchFamily="34" charset="0"/>
                <a:ea typeface="SimSun" pitchFamily="34" charset="-122"/>
                <a:cs typeface="Times New Roman" pitchFamily="34" charset="-120"/>
              </a:rPr>
              <a:t>；制成合金改变了金属的结构，</a:t>
            </a:r>
            <a:r>
              <a:rPr lang="en-US" altLang="zh-CN" sz="2400" b="0" i="0">
                <a:solidFill>
                  <a:srgbClr val="FF0000"/>
                </a:solidFill>
                <a:latin typeface="Times New Roman" pitchFamily="34" charset="0"/>
                <a:ea typeface="SimSun" pitchFamily="34" charset="-122"/>
                <a:cs typeface="Times New Roman" pitchFamily="34" charset="-120"/>
              </a:rPr>
              <a:t>该防锈方法与其他三种方法原理不同。</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故选</a:t>
            </a: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8_1#86e58b31d?vopoq=1&amp;pid=de538fe11&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5.</a:t>
            </a:r>
            <a:r>
              <a:rPr lang="en-US" altLang="zh-CN" sz="2400" b="0" i="0" dirty="0">
                <a:solidFill>
                  <a:srgbClr val="000000"/>
                </a:solidFill>
                <a:latin typeface="仿宋" pitchFamily="34" charset="0"/>
                <a:ea typeface="仿宋" pitchFamily="34" charset="-122"/>
                <a:cs typeface="仿宋" pitchFamily="34" charset="-120"/>
              </a:rPr>
              <a:t>[2024湖南长沙二模]</a:t>
            </a:r>
            <a:r>
              <a:rPr lang="en-US" altLang="zh-CN" sz="2400" b="0" i="0" dirty="0">
                <a:solidFill>
                  <a:srgbClr val="000000"/>
                </a:solidFill>
                <a:latin typeface="Times New Roman" pitchFamily="34" charset="0"/>
                <a:ea typeface="SimSun" pitchFamily="34" charset="-122"/>
                <a:cs typeface="Times New Roman" pitchFamily="34" charset="-120"/>
              </a:rPr>
              <a:t>在冶金工业中，通常加入一些稀土元素，</a:t>
            </a:r>
            <a:r>
              <a:rPr lang="en-US" altLang="zh-CN" sz="2400" b="0" i="0">
                <a:solidFill>
                  <a:srgbClr val="000000"/>
                </a:solidFill>
                <a:latin typeface="Times New Roman" pitchFamily="34" charset="0"/>
                <a:ea typeface="SimSun" pitchFamily="34" charset="-122"/>
                <a:cs typeface="Times New Roman" pitchFamily="34" charset="-120"/>
              </a:rPr>
              <a:t>不仅能除去硫和氧，</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还能改进合金的性能</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下列关于金属及金属材料的说法正确的是(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19_1#86e58b31d.bracket?vopoq=1&amp;pid=de538fe11&amp;color=0,0,0&amp;vpa=5&amp;vtp=1"/>
          <p:cNvSpPr/>
          <p:nvPr/>
        </p:nvSpPr>
        <p:spPr>
          <a:xfrm>
            <a:off x="9428893" y="14113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5_BD.20_1#86e58b31d.choices?vopoq=1&amp;pid=de538fe11&amp;color=0,0,0&amp;vtp=1&amp;bbb=1"/>
          <p:cNvSpPr/>
          <p:nvPr/>
        </p:nvSpPr>
        <p:spPr>
          <a:xfrm>
            <a:off x="649224" y="197182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A.金属的硬度都很大，坚固耐磨</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.金属的熔点都很高，不易熔化</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.焊锡（锡铅合金）的熔点低于纯锡的熔点</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.合金的性质与组成它的金属的性质完全不同</a:t>
            </a:r>
            <a:endParaRPr lang="en-US" altLang="zh-CN" sz="2400" dirty="0"/>
          </a:p>
        </p:txBody>
      </p:sp>
      <p:sp>
        <p:nvSpPr>
          <p:cNvPr id="5" name="QC_5_AS.21_1#86e58b31d?vopoq=1&amp;pid=de538fe11&amp;color=0,0,0&amp;vtp=1&amp;bbb=1&amp;hb=1"/>
          <p:cNvSpPr/>
          <p:nvPr/>
        </p:nvSpPr>
        <p:spPr>
          <a:xfrm>
            <a:off x="649224" y="416892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不是所有金属的硬度都很大，如钠的硬度很小，A不正确</a:t>
            </a:r>
            <a:r>
              <a:rPr lang="en-US" altLang="zh-CN" sz="2400" b="0" i="0">
                <a:solidFill>
                  <a:srgbClr val="FF0000"/>
                </a:solidFill>
                <a:latin typeface="Times New Roman" pitchFamily="34" charset="0"/>
                <a:ea typeface="SimSun" pitchFamily="34" charset="-122"/>
                <a:cs typeface="Times New Roman" pitchFamily="34" charset="-120"/>
              </a:rPr>
              <a:t>；不是所有金属</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的熔点都很高</a:t>
            </a:r>
            <a:r>
              <a:rPr lang="en-US" altLang="zh-CN" sz="2400" b="0" i="0" dirty="0">
                <a:solidFill>
                  <a:srgbClr val="FF0000"/>
                </a:solidFill>
                <a:latin typeface="Times New Roman" pitchFamily="34" charset="0"/>
                <a:ea typeface="SimSun" pitchFamily="34" charset="-122"/>
                <a:cs typeface="Times New Roman" pitchFamily="34" charset="-120"/>
              </a:rPr>
              <a:t>，如汞的熔点低，常温下是液体，B不正确</a:t>
            </a:r>
            <a:r>
              <a:rPr lang="en-US" altLang="zh-CN" sz="2400" b="0" i="0">
                <a:solidFill>
                  <a:srgbClr val="FF0000"/>
                </a:solidFill>
                <a:latin typeface="Times New Roman" pitchFamily="34" charset="0"/>
                <a:ea typeface="SimSun" pitchFamily="34" charset="-122"/>
                <a:cs typeface="Times New Roman" pitchFamily="34" charset="-120"/>
              </a:rPr>
              <a:t>；合金的熔点低于组成它</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的纯金属的熔点</a:t>
            </a:r>
            <a:r>
              <a:rPr lang="en-US" altLang="zh-CN" sz="2400" b="0" i="0" dirty="0">
                <a:solidFill>
                  <a:srgbClr val="FF0000"/>
                </a:solidFill>
                <a:latin typeface="Times New Roman" pitchFamily="34" charset="0"/>
                <a:ea typeface="SimSun" pitchFamily="34" charset="-122"/>
                <a:cs typeface="Times New Roman" pitchFamily="34" charset="-120"/>
              </a:rPr>
              <a:t>，因此焊锡（锡铅合金）的熔点低于纯锡的熔点，C正确</a:t>
            </a:r>
            <a:r>
              <a:rPr lang="en-US" altLang="zh-CN" sz="2400" b="0" i="0">
                <a:solidFill>
                  <a:srgbClr val="FF0000"/>
                </a:solidFill>
                <a:latin typeface="Times New Roman" pitchFamily="34" charset="0"/>
                <a:ea typeface="SimSun" pitchFamily="34" charset="-122"/>
                <a:cs typeface="Times New Roman" pitchFamily="34" charset="-120"/>
              </a:rPr>
              <a:t>；合金属</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于混合物</a:t>
            </a:r>
            <a:r>
              <a:rPr lang="en-US" altLang="zh-CN" sz="2400" b="0" i="0" dirty="0">
                <a:solidFill>
                  <a:srgbClr val="FF0000"/>
                </a:solidFill>
                <a:latin typeface="Times New Roman" pitchFamily="34" charset="0"/>
                <a:ea typeface="SimSun" pitchFamily="34" charset="-122"/>
                <a:cs typeface="Times New Roman" pitchFamily="34" charset="-120"/>
              </a:rPr>
              <a:t>，而混合物中各种成分保持各自的化学性质，D不正确。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22_1#84360c706?vopoq=1&amp;pid=de538fe11&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6.</a:t>
            </a:r>
            <a:r>
              <a:rPr lang="en-US" altLang="zh-CN" sz="2400" b="0" i="0" dirty="0">
                <a:solidFill>
                  <a:srgbClr val="000000"/>
                </a:solidFill>
                <a:latin typeface="仿宋" pitchFamily="34" charset="0"/>
                <a:ea typeface="仿宋" pitchFamily="34" charset="-122"/>
                <a:cs typeface="仿宋" pitchFamily="34" charset="-120"/>
              </a:rPr>
              <a:t>[2024内蒙古呼伦贝尔期末]</a:t>
            </a:r>
            <a:r>
              <a:rPr lang="en-US" altLang="zh-CN" sz="2400" b="0" i="0" dirty="0">
                <a:solidFill>
                  <a:srgbClr val="000000"/>
                </a:solidFill>
                <a:latin typeface="Times New Roman" pitchFamily="34" charset="0"/>
                <a:ea typeface="SimSun" pitchFamily="34" charset="-122"/>
                <a:cs typeface="Times New Roman" pitchFamily="34" charset="-120"/>
              </a:rPr>
              <a:t>将甲、乙、丙三种金属分别投入稀盐酸中</a:t>
            </a:r>
            <a:r>
              <a:rPr lang="en-US" altLang="zh-CN" sz="2400" b="0" i="0">
                <a:solidFill>
                  <a:srgbClr val="000000"/>
                </a:solidFill>
                <a:latin typeface="Times New Roman" pitchFamily="34" charset="0"/>
                <a:ea typeface="SimSun" pitchFamily="34" charset="-122"/>
                <a:cs typeface="Times New Roman" pitchFamily="34" charset="-120"/>
              </a:rPr>
              <a:t>，只有甲能</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产生气体</a:t>
            </a:r>
            <a:r>
              <a:rPr lang="en-US" altLang="zh-CN" sz="2400" b="0" i="0" dirty="0">
                <a:solidFill>
                  <a:srgbClr val="000000"/>
                </a:solidFill>
                <a:latin typeface="Times New Roman" pitchFamily="34" charset="0"/>
                <a:ea typeface="SimSun" pitchFamily="34" charset="-122"/>
                <a:cs typeface="Times New Roman" pitchFamily="34" charset="-120"/>
              </a:rPr>
              <a:t>；将乙、丙分别放入硝酸银溶液中，一段时间后</a:t>
            </a:r>
            <a:r>
              <a:rPr lang="en-US" altLang="zh-CN" sz="2400" b="0" i="0">
                <a:solidFill>
                  <a:srgbClr val="000000"/>
                </a:solidFill>
                <a:latin typeface="Times New Roman" pitchFamily="34" charset="0"/>
                <a:ea typeface="SimSun" pitchFamily="34" charset="-122"/>
                <a:cs typeface="Times New Roman" pitchFamily="34" charset="-120"/>
              </a:rPr>
              <a:t>，丙的表面有银白色固</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体析出</a:t>
            </a:r>
            <a:r>
              <a:rPr lang="en-US" altLang="zh-CN" sz="2400" b="0" i="0" dirty="0">
                <a:solidFill>
                  <a:srgbClr val="000000"/>
                </a:solidFill>
                <a:latin typeface="Times New Roman" pitchFamily="34" charset="0"/>
                <a:ea typeface="SimSun" pitchFamily="34" charset="-122"/>
                <a:cs typeface="Times New Roman" pitchFamily="34" charset="-120"/>
              </a:rPr>
              <a:t>，乙没有变化。则甲、乙、</a:t>
            </a:r>
            <a:r>
              <a:rPr lang="en-US" altLang="zh-CN" sz="2400" b="0" i="0">
                <a:solidFill>
                  <a:srgbClr val="000000"/>
                </a:solidFill>
                <a:latin typeface="Times New Roman" pitchFamily="34" charset="0"/>
                <a:ea typeface="SimSun" pitchFamily="34" charset="-122"/>
                <a:cs typeface="Times New Roman" pitchFamily="34" charset="-120"/>
              </a:rPr>
              <a:t>丙三种金属的活动性顺序为</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23_1#84360c706.bracket?vopoq=1&amp;pid=de538fe11&amp;color=0,0,0&amp;vpa=6&amp;vtp=1"/>
          <p:cNvSpPr/>
          <p:nvPr/>
        </p:nvSpPr>
        <p:spPr>
          <a:xfrm>
            <a:off x="9276493" y="19701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mc:AlternateContent xmlns:mc="http://schemas.openxmlformats.org/markup-compatibility/2006">
        <mc:Choice xmlns:a14="http://schemas.microsoft.com/office/drawing/2010/main" Requires="a14">
          <p:sp>
            <p:nvSpPr>
              <p:cNvPr id="4" name="QC_5_BD.24_1#84360c706.choices?vopoq=1&amp;pid=de538fe11&amp;color=0,0,0&amp;vtp=1&amp;bbb=1"/>
              <p:cNvSpPr/>
              <p:nvPr/>
            </p:nvSpPr>
            <p:spPr>
              <a:xfrm>
                <a:off x="649224" y="2512522"/>
                <a:ext cx="10899648" cy="474599"/>
              </a:xfrm>
              <a:prstGeom prst="rect">
                <a:avLst/>
              </a:prstGeom>
              <a:noFill/>
              <a:ln/>
            </p:spPr>
            <p:txBody>
              <a:bodyPr wrap="none" lIns="0" tIns="0" rIns="0" bIns="0" rtlCol="0" anchor="t"/>
              <a:lstStyle/>
              <a:p>
                <a:pPr latinLnBrk="1">
                  <a:lnSpc>
                    <a:spcPts val="42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A.甲</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乙</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丙</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.甲</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丙</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乙</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.乙</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甲</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丙</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.丙</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乙</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甲</a:t>
                </a:r>
                <a:endParaRPr lang="en-US" altLang="zh-CN" sz="2400" dirty="0"/>
              </a:p>
            </p:txBody>
          </p:sp>
        </mc:Choice>
        <mc:Fallback>
          <p:sp>
            <p:nvSpPr>
              <p:cNvPr id="4" name="QC_5_BD.24_1#84360c706.choices?vopoq=1&amp;pid=de538fe11&amp;color=0,0,0&amp;vtp=1&amp;bbb=1"/>
              <p:cNvSpPr>
                <a:spLocks noRot="1" noChangeAspect="1" noMove="1" noResize="1" noEditPoints="1" noAdjustHandles="1" noChangeArrowheads="1" noChangeShapeType="1" noTextEdit="1"/>
              </p:cNvSpPr>
              <p:nvPr/>
            </p:nvSpPr>
            <p:spPr>
              <a:xfrm>
                <a:off x="649224" y="2512522"/>
                <a:ext cx="10899648" cy="474599"/>
              </a:xfrm>
              <a:prstGeom prst="rect">
                <a:avLst/>
              </a:prstGeom>
              <a:blipFill>
                <a:blip r:embed="rId3"/>
                <a:stretch>
                  <a:fillRect l="-1734" t="-1282" b="-39744"/>
                </a:stretch>
              </a:blipFill>
              <a:ln/>
            </p:spPr>
            <p:txBody>
              <a:bodyPr/>
              <a:lstStyle/>
              <a:p>
                <a:r>
                  <a:rPr lang="zh-CN" altLang="en-US">
                    <a:noFill/>
                  </a:rPr>
                  <a:t> </a:t>
                </a:r>
              </a:p>
            </p:txBody>
          </p:sp>
        </mc:Fallback>
      </mc:AlternateContent>
      <p:sp>
        <p:nvSpPr>
          <p:cNvPr id="5" name="QC_5_AS.25_1#84360c706?vopoq=1&amp;pid=de538fe11&amp;color=0,0,0&amp;vtp=1&amp;bbb=1"/>
          <p:cNvSpPr/>
          <p:nvPr/>
        </p:nvSpPr>
        <p:spPr>
          <a:xfrm>
            <a:off x="649224" y="2991249"/>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endParaRPr lang="en-US" altLang="zh-CN" sz="2400" dirty="0"/>
          </a:p>
        </p:txBody>
      </p:sp>
      <mc:AlternateContent xmlns:mc="http://schemas.openxmlformats.org/markup-compatibility/2006">
        <mc:Choice xmlns:a14="http://schemas.microsoft.com/office/drawing/2010/main" Requires="a14">
          <p:graphicFrame>
            <p:nvGraphicFramePr>
              <p:cNvPr id="14" name="QC_5_AS.25_2#84360c706?colgroup=9,6,6,9&amp;vopoq=1&amp;pid=de538fe11&amp;color=0,0,0&amp;vtp=1&amp;bbb=1"/>
              <p:cNvGraphicFramePr>
                <a:graphicFrameLocks noGrp="1"/>
              </p:cNvGraphicFramePr>
              <p:nvPr>
                <p:extLst>
                  <p:ext uri="{D42A27DB-BD31-4B8C-83A1-F6EECF244321}">
                    <p14:modId xmlns:p14="http://schemas.microsoft.com/office/powerpoint/2010/main" val="1125584689"/>
                  </p:ext>
                </p:extLst>
              </p:nvPr>
            </p:nvGraphicFramePr>
            <p:xfrm>
              <a:off x="649224" y="3602119"/>
              <a:ext cx="10863072" cy="1982661"/>
            </p:xfrm>
            <a:graphic>
              <a:graphicData uri="http://schemas.openxmlformats.org/drawingml/2006/table">
                <a:tbl>
                  <a:tblPr/>
                  <a:tblGrid>
                    <a:gridCol w="3163824">
                      <a:extLst>
                        <a:ext uri="{9D8B030D-6E8A-4147-A177-3AD203B41FA5}">
                          <a16:colId xmlns:a16="http://schemas.microsoft.com/office/drawing/2014/main" val="20000"/>
                        </a:ext>
                      </a:extLst>
                    </a:gridCol>
                    <a:gridCol w="2276856">
                      <a:extLst>
                        <a:ext uri="{9D8B030D-6E8A-4147-A177-3AD203B41FA5}">
                          <a16:colId xmlns:a16="http://schemas.microsoft.com/office/drawing/2014/main" val="20001"/>
                        </a:ext>
                      </a:extLst>
                    </a:gridCol>
                    <a:gridCol w="2276856">
                      <a:extLst>
                        <a:ext uri="{9D8B030D-6E8A-4147-A177-3AD203B41FA5}">
                          <a16:colId xmlns:a16="http://schemas.microsoft.com/office/drawing/2014/main" val="20002"/>
                        </a:ext>
                      </a:extLst>
                    </a:gridCol>
                    <a:gridCol w="3145536">
                      <a:extLst>
                        <a:ext uri="{9D8B030D-6E8A-4147-A177-3AD203B41FA5}">
                          <a16:colId xmlns:a16="http://schemas.microsoft.com/office/drawing/2014/main" val="20003"/>
                        </a:ext>
                      </a:extLst>
                    </a:gridCol>
                  </a:tblGrid>
                  <a:tr h="494665">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金属种类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4665">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稀盐酸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98666">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硝酸银溶液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没有变化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有银白色固体析出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94665">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金属活动性顺序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甲</a:t>
                          </a:r>
                          <a14:m>
                            <m:oMath xmlns:m="http://schemas.openxmlformats.org/officeDocument/2006/math">
                              <m:r>
                                <a:rPr lang="en-US" altLang="zh-CN" sz="2400" b="0" i="0" spc="-100" dirty="0">
                                  <a:solidFill>
                                    <a:srgbClr val="FF0000"/>
                                  </a:solidFill>
                                  <a:latin typeface="Cambria Math" panose="02040503050406030204" pitchFamily="18" charset="0"/>
                                  <a:ea typeface="SimSun" pitchFamily="34" charset="-122"/>
                                  <a:cs typeface="Times New Roman" pitchFamily="34" charset="-120"/>
                                </a:rPr>
                                <m:t>&gt;</m:t>
                              </m:r>
                            </m:oMath>
                          </a14:m>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丙</a:t>
                          </a:r>
                          <a14:m>
                            <m:oMath xmlns:m="http://schemas.openxmlformats.org/officeDocument/2006/math">
                              <m:r>
                                <a:rPr lang="en-US" altLang="zh-CN" sz="2400" b="0" i="0" spc="-100" dirty="0">
                                  <a:solidFill>
                                    <a:srgbClr val="FF0000"/>
                                  </a:solidFill>
                                  <a:latin typeface="Cambria Math" panose="02040503050406030204" pitchFamily="18" charset="0"/>
                                  <a:ea typeface="SimSun" pitchFamily="34" charset="-122"/>
                                  <a:cs typeface="Times New Roman" pitchFamily="34" charset="-120"/>
                                </a:rPr>
                                <m:t>&gt;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bl>
              </a:graphicData>
            </a:graphic>
          </p:graphicFrame>
        </mc:Choice>
        <mc:Fallback>
          <p:graphicFrame>
            <p:nvGraphicFramePr>
              <p:cNvPr id="14" name="QC_5_AS.25_2#84360c706?colgroup=9,6,6,9&amp;vopoq=1&amp;pid=de538fe11&amp;color=0,0,0&amp;vtp=1&amp;bbb=1"/>
              <p:cNvGraphicFramePr>
                <a:graphicFrameLocks noGrp="1"/>
              </p:cNvGraphicFramePr>
              <p:nvPr>
                <p:extLst>
                  <p:ext uri="{D42A27DB-BD31-4B8C-83A1-F6EECF244321}">
                    <p14:modId xmlns:p14="http://schemas.microsoft.com/office/powerpoint/2010/main" val="1125584689"/>
                  </p:ext>
                </p:extLst>
              </p:nvPr>
            </p:nvGraphicFramePr>
            <p:xfrm>
              <a:off x="649224" y="3602119"/>
              <a:ext cx="10863072" cy="1982661"/>
            </p:xfrm>
            <a:graphic>
              <a:graphicData uri="http://schemas.openxmlformats.org/drawingml/2006/table">
                <a:tbl>
                  <a:tblPr/>
                  <a:tblGrid>
                    <a:gridCol w="3163824">
                      <a:extLst>
                        <a:ext uri="{9D8B030D-6E8A-4147-A177-3AD203B41FA5}">
                          <a16:colId xmlns:a16="http://schemas.microsoft.com/office/drawing/2014/main" val="20000"/>
                        </a:ext>
                      </a:extLst>
                    </a:gridCol>
                    <a:gridCol w="2276856">
                      <a:extLst>
                        <a:ext uri="{9D8B030D-6E8A-4147-A177-3AD203B41FA5}">
                          <a16:colId xmlns:a16="http://schemas.microsoft.com/office/drawing/2014/main" val="20001"/>
                        </a:ext>
                      </a:extLst>
                    </a:gridCol>
                    <a:gridCol w="2276856">
                      <a:extLst>
                        <a:ext uri="{9D8B030D-6E8A-4147-A177-3AD203B41FA5}">
                          <a16:colId xmlns:a16="http://schemas.microsoft.com/office/drawing/2014/main" val="20002"/>
                        </a:ext>
                      </a:extLst>
                    </a:gridCol>
                    <a:gridCol w="3145536">
                      <a:extLst>
                        <a:ext uri="{9D8B030D-6E8A-4147-A177-3AD203B41FA5}">
                          <a16:colId xmlns:a16="http://schemas.microsoft.com/office/drawing/2014/main" val="20003"/>
                        </a:ext>
                      </a:extLst>
                    </a:gridCol>
                  </a:tblGrid>
                  <a:tr h="494665">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金属种类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4665">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稀盐酸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98666">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硝酸银溶液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没有变化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有银白色固体析出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94665">
                    <a:tc>
                      <a:txBody>
                        <a:bodyPr/>
                        <a:lstStyle/>
                        <a:p>
                          <a:pPr algn="ctr"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金属活动性顺序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1139" t="-303659" r="-158" b="-23171"/>
                          </a:stretch>
                        </a:blip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499"/>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26_1#3805800b1?vopoq=1&amp;pid=de538fe11&amp;color=0,0,0&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7.</a:t>
            </a:r>
            <a:r>
              <a:rPr lang="en-US" altLang="zh-CN" sz="2400" b="0" i="0" dirty="0">
                <a:solidFill>
                  <a:srgbClr val="000000"/>
                </a:solidFill>
                <a:latin typeface="仿宋" pitchFamily="34" charset="0"/>
                <a:ea typeface="仿宋" pitchFamily="34" charset="-122"/>
                <a:cs typeface="仿宋" pitchFamily="34" charset="-120"/>
              </a:rPr>
              <a:t>[2024陕西中考A卷]</a:t>
            </a:r>
            <a:r>
              <a:rPr lang="en-US" altLang="zh-CN" sz="2400" b="0" i="0" dirty="0">
                <a:solidFill>
                  <a:srgbClr val="000000"/>
                </a:solidFill>
                <a:latin typeface="Times New Roman" pitchFamily="34" charset="0"/>
                <a:ea typeface="SimSun" pitchFamily="34" charset="-122"/>
                <a:cs typeface="Times New Roman" pitchFamily="34" charset="-120"/>
              </a:rPr>
              <a:t>关于铝、铁、银三种金属，</a:t>
            </a:r>
            <a:r>
              <a:rPr lang="en-US" altLang="zh-CN" sz="2400" b="0" i="0">
                <a:solidFill>
                  <a:srgbClr val="000000"/>
                </a:solidFill>
                <a:latin typeface="Times New Roman" pitchFamily="34" charset="0"/>
                <a:ea typeface="SimSun" pitchFamily="34" charset="-122"/>
                <a:cs typeface="Times New Roman" pitchFamily="34" charset="-120"/>
              </a:rPr>
              <a:t>下列有关说法正确的是(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27_1#3805800b1.bracket?vopoq=1&amp;pid=de538fe11&amp;color=0,0,0&amp;vpa=7&amp;vtp=1"/>
          <p:cNvSpPr/>
          <p:nvPr/>
        </p:nvSpPr>
        <p:spPr>
          <a:xfrm>
            <a:off x="10419493" y="848107"/>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5_BD.28_1#3805800b1.choices?vopoq=1&amp;pid=de538fe11&amp;color=0,0,0&amp;vtp=1&amp;bbb=1"/>
          <p:cNvSpPr/>
          <p:nvPr/>
        </p:nvSpPr>
        <p:spPr>
          <a:xfrm>
            <a:off x="649224" y="1397381"/>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A.三种金属在空气中均易锈蚀</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.用稀硫酸可以区分三种金属</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.用铁、银和硝酸铝溶液可以验证三种金属的活动性顺序</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.三种金属均是生活中常用导线的制作材料</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29_1#3805800b1?vopoq=1&amp;pid=de538fe11&amp;color=0,0,0&amp;vtp=1&amp;bt=1&amp;bbb=1&amp;hb=1"/>
          <p:cNvSpPr/>
          <p:nvPr/>
        </p:nvSpPr>
        <p:spPr>
          <a:xfrm>
            <a:off x="649224" y="864000"/>
            <a:ext cx="10899648" cy="4386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铁能与空气中的水蒸气、氧气等发生反应，铁易锈蚀</a:t>
            </a:r>
            <a:r>
              <a:rPr lang="en-US" altLang="zh-CN" sz="2400" b="0" i="0">
                <a:solidFill>
                  <a:srgbClr val="FF0000"/>
                </a:solidFill>
                <a:latin typeface="Times New Roman" pitchFamily="34" charset="0"/>
                <a:ea typeface="SimSun" pitchFamily="34" charset="-122"/>
                <a:cs typeface="Times New Roman" pitchFamily="34" charset="-120"/>
              </a:rPr>
              <a:t>，铝在空气中与氧</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气反应</a:t>
            </a:r>
            <a:r>
              <a:rPr lang="en-US" altLang="zh-CN" sz="2400" b="0" i="0" dirty="0">
                <a:solidFill>
                  <a:srgbClr val="FF0000"/>
                </a:solidFill>
                <a:latin typeface="Times New Roman" pitchFamily="34" charset="0"/>
                <a:ea typeface="SimSun" pitchFamily="34" charset="-122"/>
                <a:cs typeface="Times New Roman" pitchFamily="34" charset="-120"/>
              </a:rPr>
              <a:t>，其表面生成一层致密的氧化铝薄膜，从而阻止铝进一步氧化</a:t>
            </a:r>
            <a:r>
              <a:rPr lang="en-US" altLang="zh-CN" sz="2400" b="0" i="0">
                <a:solidFill>
                  <a:srgbClr val="FF0000"/>
                </a:solidFill>
                <a:latin typeface="Times New Roman" pitchFamily="34" charset="0"/>
                <a:ea typeface="SimSun" pitchFamily="34" charset="-122"/>
                <a:cs typeface="Times New Roman" pitchFamily="34" charset="-120"/>
              </a:rPr>
              <a:t>，铝不易锈</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蚀</a:t>
            </a:r>
            <a:r>
              <a:rPr lang="en-US" altLang="zh-CN" sz="2400" b="0" i="0" dirty="0">
                <a:solidFill>
                  <a:srgbClr val="FF0000"/>
                </a:solidFill>
                <a:latin typeface="Times New Roman" pitchFamily="34" charset="0"/>
                <a:ea typeface="SimSun" pitchFamily="34" charset="-122"/>
                <a:cs typeface="Times New Roman" pitchFamily="34" charset="-120"/>
              </a:rPr>
              <a:t>，银化学性质不活泼，常温下不与氧气反应，银不易锈蚀，A错误</a:t>
            </a:r>
            <a:r>
              <a:rPr lang="en-US" altLang="zh-CN" sz="2400" b="0" i="0">
                <a:solidFill>
                  <a:srgbClr val="FF0000"/>
                </a:solidFill>
                <a:latin typeface="Times New Roman" pitchFamily="34" charset="0"/>
                <a:ea typeface="SimSun" pitchFamily="34" charset="-122"/>
                <a:cs typeface="Times New Roman" pitchFamily="34" charset="-120"/>
              </a:rPr>
              <a:t>。将三种金属</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分别加入稀硫酸中</a:t>
            </a:r>
            <a:r>
              <a:rPr lang="en-US" altLang="zh-CN" sz="2400" b="0" i="0" dirty="0">
                <a:solidFill>
                  <a:srgbClr val="FF0000"/>
                </a:solidFill>
                <a:latin typeface="Times New Roman" pitchFamily="34" charset="0"/>
                <a:ea typeface="SimSun" pitchFamily="34" charset="-122"/>
                <a:cs typeface="Times New Roman" pitchFamily="34" charset="-120"/>
              </a:rPr>
              <a:t>，有气泡产生，溶液仍为无色的是铝;有气泡产生</a:t>
            </a:r>
            <a:r>
              <a:rPr lang="en-US" altLang="zh-CN" sz="2400" b="0" i="0">
                <a:solidFill>
                  <a:srgbClr val="FF0000"/>
                </a:solidFill>
                <a:latin typeface="Times New Roman" pitchFamily="34" charset="0"/>
                <a:ea typeface="SimSun" pitchFamily="34" charset="-122"/>
                <a:cs typeface="Times New Roman" pitchFamily="34" charset="-120"/>
              </a:rPr>
              <a:t>，溶液由无色</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变为浅绿色的是铁</a:t>
            </a:r>
            <a:r>
              <a:rPr lang="en-US" altLang="zh-CN" sz="2400" b="0" i="0" dirty="0">
                <a:solidFill>
                  <a:srgbClr val="FF0000"/>
                </a:solidFill>
                <a:latin typeface="Times New Roman" pitchFamily="34" charset="0"/>
                <a:ea typeface="SimSun" pitchFamily="34" charset="-122"/>
                <a:cs typeface="Times New Roman" pitchFamily="34" charset="-120"/>
              </a:rPr>
              <a:t>;无明显现象的是银，用稀硫酸可以区分三种金属，B正确。</a:t>
            </a:r>
            <a:r>
              <a:rPr lang="en-US" altLang="zh-CN" sz="2400" b="0" i="0">
                <a:solidFill>
                  <a:srgbClr val="FF0000"/>
                </a:solidFill>
                <a:latin typeface="Times New Roman" pitchFamily="34" charset="0"/>
                <a:ea typeface="SimSun" pitchFamily="34" charset="-122"/>
                <a:cs typeface="Times New Roman" pitchFamily="34" charset="-120"/>
              </a:rPr>
              <a:t>铁、</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银与硝酸铝溶液都不反应</a:t>
            </a:r>
            <a:r>
              <a:rPr lang="en-US" altLang="zh-CN" sz="2400" b="0" i="0" dirty="0">
                <a:solidFill>
                  <a:srgbClr val="FF0000"/>
                </a:solidFill>
                <a:latin typeface="Times New Roman" pitchFamily="34" charset="0"/>
                <a:ea typeface="SimSun" pitchFamily="34" charset="-122"/>
                <a:cs typeface="Times New Roman" pitchFamily="34" charset="-120"/>
              </a:rPr>
              <a:t>，无法验证铁、银的金属活动性强弱，C错误。铝</a:t>
            </a:r>
            <a:r>
              <a:rPr lang="en-US" altLang="zh-CN" sz="2400" b="0" i="0">
                <a:solidFill>
                  <a:srgbClr val="FF0000"/>
                </a:solidFill>
                <a:latin typeface="Times New Roman" pitchFamily="34" charset="0"/>
                <a:ea typeface="SimSun" pitchFamily="34" charset="-122"/>
                <a:cs typeface="Times New Roman" pitchFamily="34" charset="-120"/>
              </a:rPr>
              <a:t>、铁是</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生活中常用导线的制作材料</a:t>
            </a:r>
            <a:r>
              <a:rPr lang="en-US" altLang="zh-CN" sz="2400" b="0" i="0" dirty="0">
                <a:solidFill>
                  <a:srgbClr val="FF0000"/>
                </a:solidFill>
                <a:latin typeface="Times New Roman" pitchFamily="34" charset="0"/>
                <a:ea typeface="SimSun" pitchFamily="34" charset="-122"/>
                <a:cs typeface="Times New Roman" pitchFamily="34" charset="-120"/>
              </a:rPr>
              <a:t>，银价格偏高，</a:t>
            </a:r>
            <a:r>
              <a:rPr lang="en-US" altLang="zh-CN" sz="2400" b="0" i="0">
                <a:solidFill>
                  <a:srgbClr val="FF0000"/>
                </a:solidFill>
                <a:latin typeface="Times New Roman" pitchFamily="34" charset="0"/>
                <a:ea typeface="SimSun" pitchFamily="34" charset="-122"/>
                <a:cs typeface="Times New Roman" pitchFamily="34" charset="-120"/>
              </a:rPr>
              <a:t>一般在生活中不用作导线的制作材料，</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D</a:t>
            </a:r>
            <a:r>
              <a:rPr lang="en-US" altLang="zh-CN" sz="2400" b="0" i="0" dirty="0">
                <a:solidFill>
                  <a:srgbClr val="FF0000"/>
                </a:solidFill>
                <a:latin typeface="Times New Roman" pitchFamily="34" charset="0"/>
                <a:ea typeface="SimSun" pitchFamily="34" charset="-122"/>
                <a:cs typeface="Times New Roman" pitchFamily="34" charset="-120"/>
              </a:rPr>
              <a:t>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30_1#8d0453f9a?sp=1&amp;vopoq=1&amp;pid=de538fe11&amp;color=0,0,0&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8.</a:t>
            </a:r>
            <a:r>
              <a:rPr lang="en-US" altLang="zh-CN" sz="2400" b="0" i="0" dirty="0">
                <a:solidFill>
                  <a:srgbClr val="000000"/>
                </a:solidFill>
                <a:latin typeface="仿宋" pitchFamily="34" charset="0"/>
                <a:ea typeface="仿宋" pitchFamily="34" charset="-122"/>
                <a:cs typeface="仿宋" pitchFamily="34" charset="-120"/>
              </a:rPr>
              <a:t>[2023广东佛山一模]</a:t>
            </a:r>
            <a:r>
              <a:rPr lang="en-US" altLang="zh-CN" sz="2400" b="0" i="0" dirty="0">
                <a:solidFill>
                  <a:srgbClr val="000000"/>
                </a:solidFill>
                <a:latin typeface="Times New Roman" pitchFamily="34" charset="0"/>
                <a:ea typeface="SimSun" pitchFamily="34" charset="-122"/>
                <a:cs typeface="Times New Roman" pitchFamily="34" charset="-120"/>
              </a:rPr>
              <a:t>取等质量的金属开展如图探究，</a:t>
            </a:r>
            <a:r>
              <a:rPr lang="en-US" altLang="zh-CN" sz="2400" b="0" i="0">
                <a:solidFill>
                  <a:srgbClr val="000000"/>
                </a:solidFill>
                <a:latin typeface="Times New Roman" pitchFamily="34" charset="0"/>
                <a:ea typeface="SimSun" pitchFamily="34" charset="-122"/>
                <a:cs typeface="Times New Roman" pitchFamily="34" charset="-120"/>
              </a:rPr>
              <a:t>下列说法正确的是(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31_1#8d0453f9a.bracket?vopoq=1&amp;pid=de538fe11&amp;color=0,0,0&amp;vpa=8&amp;vtp=1"/>
          <p:cNvSpPr/>
          <p:nvPr/>
        </p:nvSpPr>
        <p:spPr>
          <a:xfrm>
            <a:off x="10571893" y="848107"/>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pic>
        <p:nvPicPr>
          <p:cNvPr id="4" name="QC_5_BD.32_2#8d0453f9a?iti=1&amp;htil=1&amp;vopoq=1&amp;pid=de538fe1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316736" y="1461770"/>
            <a:ext cx="1389888"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32_3#8d0453f9a?iti=2&amp;htil=1&amp;vopoq=1&amp;pid=de538fe1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041648" y="1461770"/>
            <a:ext cx="1389888"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32_4#8d0453f9a?iti=3&amp;htil=1&amp;vopoq=1&amp;pid=de538fe11&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766560" y="1461770"/>
            <a:ext cx="1389888"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32_5#8d0453f9a?iti=4&amp;htil=1&amp;vopoq=1&amp;pid=de538fe11&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482328" y="1461770"/>
            <a:ext cx="1389888"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32_6#8d0453f9a?iti=1&amp;htil=1&amp;vopoq=1&amp;pid=de538fe11&amp;color=0,0,0&amp;vtp=1"/>
          <p:cNvSpPr/>
          <p:nvPr/>
        </p:nvSpPr>
        <p:spPr>
          <a:xfrm>
            <a:off x="1825149" y="2960370"/>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甲</a:t>
            </a:r>
            <a:endParaRPr lang="en-US" altLang="zh-CN" sz="2400" dirty="0"/>
          </a:p>
        </p:txBody>
      </p:sp>
      <p:sp>
        <p:nvSpPr>
          <p:cNvPr id="9" name="QC_5_BD.32_7#8d0453f9a?iti=2&amp;htil=1&amp;vopoq=1&amp;pid=de538fe11&amp;color=0,0,0&amp;vtp=1"/>
          <p:cNvSpPr/>
          <p:nvPr/>
        </p:nvSpPr>
        <p:spPr>
          <a:xfrm>
            <a:off x="4550061" y="2960370"/>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乙</a:t>
            </a:r>
            <a:endParaRPr lang="en-US" altLang="zh-CN" sz="2400" dirty="0"/>
          </a:p>
        </p:txBody>
      </p:sp>
      <p:sp>
        <p:nvSpPr>
          <p:cNvPr id="10" name="QC_5_BD.32_8#8d0453f9a?iti=3&amp;htil=1&amp;vopoq=1&amp;pid=de538fe11&amp;color=0,0,0&amp;vtp=1"/>
          <p:cNvSpPr/>
          <p:nvPr/>
        </p:nvSpPr>
        <p:spPr>
          <a:xfrm>
            <a:off x="7274973" y="2960370"/>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丙</a:t>
            </a:r>
            <a:endParaRPr lang="en-US" altLang="zh-CN" sz="2400" dirty="0"/>
          </a:p>
        </p:txBody>
      </p:sp>
      <p:sp>
        <p:nvSpPr>
          <p:cNvPr id="11" name="QC_5_BD.32_9#8d0453f9a?iti=4&amp;htil=1&amp;vopoq=1&amp;pid=de538fe11&amp;color=0,0,0&amp;vtp=1"/>
          <p:cNvSpPr/>
          <p:nvPr/>
        </p:nvSpPr>
        <p:spPr>
          <a:xfrm>
            <a:off x="9990741" y="2960370"/>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丁</a:t>
            </a:r>
            <a:endParaRPr lang="en-US" altLang="zh-CN" sz="2400" dirty="0"/>
          </a:p>
        </p:txBody>
      </p:sp>
      <p:sp>
        <p:nvSpPr>
          <p:cNvPr id="12" name="QC_5_BD.32_10#8d0453f9a.choices?vopoq=1&amp;pid=de538fe11&amp;color=0,0,0&amp;vtp=1&amp;bbb=1"/>
          <p:cNvSpPr/>
          <p:nvPr/>
        </p:nvSpPr>
        <p:spPr>
          <a:xfrm>
            <a:off x="649224" y="3518281"/>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A.对比甲、乙可探究：镁比铁的金属活动性强</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.对比乙、丙可探究：镁比锌的金属活动性强</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.对比乙、丁可探究：反应的剧烈程度与反应物间的接触面积有关</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.对比丙、丁可探究：反应的剧烈程度与酸的浓度有关</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33_1#8d0453f9a?vopoq=1&amp;pid=de538fe11&amp;color=0,0,0&amp;vtp=1&amp;bt=1&amp;bbb=1&amp;hb=1"/>
          <p:cNvSpPr/>
          <p:nvPr/>
        </p:nvSpPr>
        <p:spPr>
          <a:xfrm>
            <a:off x="649224" y="864000"/>
            <a:ext cx="10899648" cy="27097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对比甲、乙，酸和金属的种类不同，不能说明镁比铁的金属活动性强</a:t>
            </a:r>
            <a:r>
              <a:rPr lang="en-US" altLang="zh-CN" sz="2400" b="0" i="0">
                <a:solidFill>
                  <a:srgbClr val="FF0000"/>
                </a:solidFill>
                <a:latin typeface="Times New Roman" pitchFamily="34" charset="0"/>
                <a:ea typeface="SimSun" pitchFamily="34" charset="-122"/>
                <a:cs typeface="Times New Roman" pitchFamily="34" charset="-120"/>
              </a:rPr>
              <a:t>，A</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错误</a:t>
            </a:r>
            <a:r>
              <a:rPr lang="en-US" altLang="zh-CN" sz="2400" b="0" i="0" dirty="0">
                <a:solidFill>
                  <a:srgbClr val="FF0000"/>
                </a:solidFill>
                <a:latin typeface="Times New Roman" pitchFamily="34" charset="0"/>
                <a:ea typeface="SimSun" pitchFamily="34" charset="-122"/>
                <a:cs typeface="Times New Roman" pitchFamily="34" charset="-120"/>
              </a:rPr>
              <a:t>。对比乙、丙，酸的浓度和金属的种类不同</a:t>
            </a:r>
            <a:r>
              <a:rPr lang="en-US" altLang="zh-CN" sz="2400" b="0" i="0">
                <a:solidFill>
                  <a:srgbClr val="FF0000"/>
                </a:solidFill>
                <a:latin typeface="Times New Roman" pitchFamily="34" charset="0"/>
                <a:ea typeface="SimSun" pitchFamily="34" charset="-122"/>
                <a:cs typeface="Times New Roman" pitchFamily="34" charset="-120"/>
              </a:rPr>
              <a:t>，不能说明镁比锌的金属活动性</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强</a:t>
            </a:r>
            <a:r>
              <a:rPr lang="en-US" altLang="zh-CN" sz="2400" b="0" i="0" dirty="0">
                <a:solidFill>
                  <a:srgbClr val="FF0000"/>
                </a:solidFill>
                <a:latin typeface="Times New Roman" pitchFamily="34" charset="0"/>
                <a:ea typeface="SimSun" pitchFamily="34" charset="-122"/>
                <a:cs typeface="Times New Roman" pitchFamily="34" charset="-120"/>
              </a:rPr>
              <a:t>，B错误。对比乙、丁，除金属的形状不同外，其他条件均相同</a:t>
            </a:r>
            <a:r>
              <a:rPr lang="en-US" altLang="zh-CN" sz="2400" b="0" i="0">
                <a:solidFill>
                  <a:srgbClr val="FF0000"/>
                </a:solidFill>
                <a:latin typeface="Times New Roman" pitchFamily="34" charset="0"/>
                <a:ea typeface="SimSun" pitchFamily="34" charset="-122"/>
                <a:cs typeface="Times New Roman" pitchFamily="34" charset="-120"/>
              </a:rPr>
              <a:t>，能说明反应的</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剧烈程度与反应物间的接触面积有关</a:t>
            </a:r>
            <a:r>
              <a:rPr lang="en-US" altLang="zh-CN" sz="2400" b="0" i="0" dirty="0">
                <a:solidFill>
                  <a:srgbClr val="FF0000"/>
                </a:solidFill>
                <a:latin typeface="Times New Roman" pitchFamily="34" charset="0"/>
                <a:ea typeface="SimSun" pitchFamily="34" charset="-122"/>
                <a:cs typeface="Times New Roman" pitchFamily="34" charset="-120"/>
              </a:rPr>
              <a:t>，C正确。对比丙、丁，</a:t>
            </a:r>
            <a:r>
              <a:rPr lang="en-US" altLang="zh-CN" sz="2400" b="0" i="0">
                <a:solidFill>
                  <a:srgbClr val="FF0000"/>
                </a:solidFill>
                <a:latin typeface="Times New Roman" pitchFamily="34" charset="0"/>
                <a:ea typeface="SimSun" pitchFamily="34" charset="-122"/>
                <a:cs typeface="Times New Roman" pitchFamily="34" charset="-120"/>
              </a:rPr>
              <a:t>除酸的浓度不同外，</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金属的种类</a:t>
            </a:r>
            <a:r>
              <a:rPr lang="en-US" altLang="zh-CN" sz="2400" b="0" i="0" dirty="0">
                <a:solidFill>
                  <a:srgbClr val="FF0000"/>
                </a:solidFill>
                <a:latin typeface="Times New Roman" pitchFamily="34" charset="0"/>
                <a:ea typeface="SimSun" pitchFamily="34" charset="-122"/>
                <a:cs typeface="Times New Roman" pitchFamily="34" charset="-120"/>
              </a:rPr>
              <a:t>、形状均不同，不能说明反应的剧烈程度与酸的浓度有关，D错误。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34_1#44fba6f01?sp=1&amp;vopoq=1&amp;pid=de538fe11&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9.</a:t>
            </a:r>
            <a:r>
              <a:rPr lang="en-US" altLang="zh-CN" sz="2400" b="0" i="0" dirty="0">
                <a:solidFill>
                  <a:srgbClr val="000000"/>
                </a:solidFill>
                <a:latin typeface="仿宋" pitchFamily="34" charset="0"/>
                <a:ea typeface="仿宋" pitchFamily="34" charset="-122"/>
                <a:cs typeface="仿宋" pitchFamily="34" charset="-120"/>
              </a:rPr>
              <a:t>[2024安徽合肥二模]</a:t>
            </a:r>
            <a:r>
              <a:rPr lang="en-US" altLang="zh-CN" sz="2400" b="0" i="0" dirty="0">
                <a:solidFill>
                  <a:srgbClr val="000000"/>
                </a:solidFill>
                <a:latin typeface="Times New Roman" pitchFamily="34" charset="0"/>
                <a:ea typeface="SimSun" pitchFamily="34" charset="-122"/>
                <a:cs typeface="Times New Roman" pitchFamily="34" charset="-120"/>
              </a:rPr>
              <a:t>如图是实验室模拟工业炼铁的实验装置图</a:t>
            </a:r>
            <a:r>
              <a:rPr lang="en-US" altLang="zh-CN" sz="2400" b="0" i="0">
                <a:solidFill>
                  <a:srgbClr val="000000"/>
                </a:solidFill>
                <a:latin typeface="Times New Roman" pitchFamily="34" charset="0"/>
                <a:ea typeface="SimSun" pitchFamily="34" charset="-122"/>
                <a:cs typeface="Times New Roman" pitchFamily="34" charset="-120"/>
              </a:rPr>
              <a:t>，下列有关说法错</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误的是(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35_1#44fba6f01.bracket?vopoq=1&amp;pid=de538fe11&amp;color=0,0,0&amp;vpa=9&amp;vtp=1"/>
          <p:cNvSpPr/>
          <p:nvPr/>
        </p:nvSpPr>
        <p:spPr>
          <a:xfrm>
            <a:off x="1808892" y="14113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pic>
        <p:nvPicPr>
          <p:cNvPr id="4" name="QC_5_BD.36_1#44fba6f01?vopoq=1&amp;pid=de538fe1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87368" y="2036209"/>
            <a:ext cx="4014216"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6_2#44fba6f01.choices?vopoq=1&amp;pid=de538fe11&amp;color=0,0,0&amp;vtp=1&amp;bbb=1"/>
          <p:cNvSpPr/>
          <p:nvPr/>
        </p:nvSpPr>
        <p:spPr>
          <a:xfrm>
            <a:off x="649224" y="3966609"/>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A.实验中可观察到玻璃管内粉末由红棕色变成黑色</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.需要在玻璃管前增加盛有澄清石灰水的装置，对比说明反应生成了二氧化碳</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.熄灭酒精喷灯后继续通入一氧化碳可防止石灰水倒吸导致玻璃管炸裂</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.酒精灯可以用气球替代，防止一氧化碳污染空气</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37_1#44fba6f01?vopoq=1&amp;pid=de538fe11&amp;color=0,0,0&amp;vtp=1&amp;bt=1&amp;bbb=1&amp;hb=1"/>
          <p:cNvSpPr/>
          <p:nvPr/>
        </p:nvSpPr>
        <p:spPr>
          <a:xfrm>
            <a:off x="649224" y="864000"/>
            <a:ext cx="10899648" cy="32685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一氧化碳和氧化铁在高温条件下反应生成铁和二氧化碳</a:t>
            </a:r>
            <a:r>
              <a:rPr lang="en-US" altLang="zh-CN" sz="2400" b="0" i="0">
                <a:solidFill>
                  <a:srgbClr val="FF0000"/>
                </a:solidFill>
                <a:latin typeface="Times New Roman" pitchFamily="34" charset="0"/>
                <a:ea typeface="SimSun" pitchFamily="34" charset="-122"/>
                <a:cs typeface="Times New Roman" pitchFamily="34" charset="-120"/>
              </a:rPr>
              <a:t>，因此实验中玻</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璃管内粉末由红棕色变成黑色</a:t>
            </a:r>
            <a:r>
              <a:rPr lang="en-US" altLang="zh-CN" sz="2400" b="0" i="0" dirty="0">
                <a:solidFill>
                  <a:srgbClr val="FF0000"/>
                </a:solidFill>
                <a:latin typeface="Times New Roman" pitchFamily="34" charset="0"/>
                <a:ea typeface="SimSun" pitchFamily="34" charset="-122"/>
                <a:cs typeface="Times New Roman" pitchFamily="34" charset="-120"/>
              </a:rPr>
              <a:t>，A正确</a:t>
            </a:r>
            <a:r>
              <a:rPr lang="en-US" altLang="zh-CN" sz="2400" b="0" i="0">
                <a:solidFill>
                  <a:srgbClr val="FF0000"/>
                </a:solidFill>
                <a:latin typeface="Times New Roman" pitchFamily="34" charset="0"/>
                <a:ea typeface="SimSun" pitchFamily="34" charset="-122"/>
                <a:cs typeface="Times New Roman" pitchFamily="34" charset="-120"/>
              </a:rPr>
              <a:t>；加热前通入一氧化碳时澄清石灰水未变浑</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浊</a:t>
            </a:r>
            <a:r>
              <a:rPr lang="en-US" altLang="zh-CN" sz="2400" b="0" i="0" dirty="0">
                <a:solidFill>
                  <a:srgbClr val="FF0000"/>
                </a:solidFill>
                <a:latin typeface="Times New Roman" pitchFamily="34" charset="0"/>
                <a:ea typeface="SimSun" pitchFamily="34" charset="-122"/>
                <a:cs typeface="Times New Roman" pitchFamily="34" charset="-120"/>
              </a:rPr>
              <a:t>，能说明一氧化碳不能使澄清石灰水变浑浊</a:t>
            </a:r>
            <a:r>
              <a:rPr lang="en-US" altLang="zh-CN" sz="2400" b="0" i="0">
                <a:solidFill>
                  <a:srgbClr val="FF0000"/>
                </a:solidFill>
                <a:latin typeface="Times New Roman" pitchFamily="34" charset="0"/>
                <a:ea typeface="SimSun" pitchFamily="34" charset="-122"/>
                <a:cs typeface="Times New Roman" pitchFamily="34" charset="-120"/>
              </a:rPr>
              <a:t>，不需要在玻璃管前增加盛有澄清</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石灰水的装置</a:t>
            </a:r>
            <a:r>
              <a:rPr lang="en-US" altLang="zh-CN" sz="2400" b="0" i="0" dirty="0">
                <a:solidFill>
                  <a:srgbClr val="FF0000"/>
                </a:solidFill>
                <a:latin typeface="Times New Roman" pitchFamily="34" charset="0"/>
                <a:ea typeface="SimSun" pitchFamily="34" charset="-122"/>
                <a:cs typeface="Times New Roman" pitchFamily="34" charset="-120"/>
              </a:rPr>
              <a:t>，B错误；熄灭酒精喷灯后继续通入一氧化碳</a:t>
            </a:r>
            <a:r>
              <a:rPr lang="en-US" altLang="zh-CN" sz="2400" b="0" i="0">
                <a:solidFill>
                  <a:srgbClr val="FF0000"/>
                </a:solidFill>
                <a:latin typeface="Times New Roman" pitchFamily="34" charset="0"/>
                <a:ea typeface="SimSun" pitchFamily="34" charset="-122"/>
                <a:cs typeface="Times New Roman" pitchFamily="34" charset="-120"/>
              </a:rPr>
              <a:t>，可防止石灰水倒吸导</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致玻璃管炸裂</a:t>
            </a:r>
            <a:r>
              <a:rPr lang="en-US" altLang="zh-CN" sz="2400" b="0" i="0" dirty="0">
                <a:solidFill>
                  <a:srgbClr val="FF0000"/>
                </a:solidFill>
                <a:latin typeface="Times New Roman" pitchFamily="34" charset="0"/>
                <a:ea typeface="SimSun" pitchFamily="34" charset="-122"/>
                <a:cs typeface="Times New Roman" pitchFamily="34" charset="-120"/>
              </a:rPr>
              <a:t>，C正确；一氧化碳有毒，直接排放会造成空气污染</a:t>
            </a:r>
            <a:r>
              <a:rPr lang="en-US" altLang="zh-CN" sz="2400" b="0" i="0">
                <a:solidFill>
                  <a:srgbClr val="FF0000"/>
                </a:solidFill>
                <a:latin typeface="Times New Roman" pitchFamily="34" charset="0"/>
                <a:ea typeface="SimSun" pitchFamily="34" charset="-122"/>
                <a:cs typeface="Times New Roman" pitchFamily="34" charset="-120"/>
              </a:rPr>
              <a:t>，酒精灯可以用</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气球替代</a:t>
            </a:r>
            <a:r>
              <a:rPr lang="en-US" altLang="zh-CN" sz="2400" b="0" i="0" dirty="0">
                <a:solidFill>
                  <a:srgbClr val="FF0000"/>
                </a:solidFill>
                <a:latin typeface="Times New Roman" pitchFamily="34" charset="0"/>
                <a:ea typeface="SimSun" pitchFamily="34" charset="-122"/>
                <a:cs typeface="Times New Roman" pitchFamily="34" charset="-120"/>
              </a:rPr>
              <a:t>，气球可收集一氧化碳，防止一氧化碳污染空气，D正确。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8_1#bdc67bf30?sp=1&amp;vopoq=1&amp;pid=de538fe11&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10.</a:t>
                </a:r>
                <a:r>
                  <a:rPr lang="en-US" altLang="zh-CN" sz="2400" b="1" i="0" dirty="0">
                    <a:solidFill>
                      <a:srgbClr val="000000"/>
                    </a:solidFill>
                    <a:latin typeface="Times New Roman" pitchFamily="34" charset="0"/>
                    <a:ea typeface="SimSun" pitchFamily="34" charset="-122"/>
                    <a:cs typeface="Times New Roman" pitchFamily="34" charset="-120"/>
                  </a:rPr>
                  <a:t>新考向</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跨学科试题</a:t>
                </a:r>
                <a:r>
                  <a:rPr lang="en-US" altLang="zh-CN" sz="2400" b="0" i="0" dirty="0">
                    <a:solidFill>
                      <a:srgbClr val="000000"/>
                    </a:solidFill>
                    <a:latin typeface="仿宋" pitchFamily="34" charset="0"/>
                    <a:ea typeface="仿宋" pitchFamily="34" charset="-122"/>
                    <a:cs typeface="仿宋" pitchFamily="34" charset="-120"/>
                  </a:rPr>
                  <a:t>[2024安徽亳州三模]</a:t>
                </a:r>
                <a:r>
                  <a:rPr lang="en-US" altLang="zh-CN" sz="2400" b="0" i="0" dirty="0">
                    <a:solidFill>
                      <a:srgbClr val="000000"/>
                    </a:solidFill>
                    <a:latin typeface="Times New Roman" pitchFamily="34" charset="0"/>
                    <a:ea typeface="SimSun" pitchFamily="34" charset="-122"/>
                    <a:cs typeface="Times New Roman" pitchFamily="34" charset="-120"/>
                  </a:rPr>
                  <a:t>通常情况下</a:t>
                </a:r>
                <a:r>
                  <a:rPr lang="en-US" altLang="zh-CN" sz="2400" b="0" i="0">
                    <a:solidFill>
                      <a:srgbClr val="000000"/>
                    </a:solidFill>
                    <a:latin typeface="Times New Roman" pitchFamily="34" charset="0"/>
                    <a:ea typeface="SimSun" pitchFamily="34" charset="-122"/>
                    <a:cs typeface="Times New Roman" pitchFamily="34" charset="-120"/>
                  </a:rPr>
                  <a:t>，相同体积的溶液中溶质</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质量越大</a:t>
                </a:r>
                <a:r>
                  <a:rPr lang="en-US" altLang="zh-CN" sz="2400" b="0" i="0" dirty="0">
                    <a:solidFill>
                      <a:srgbClr val="000000"/>
                    </a:solidFill>
                    <a:latin typeface="Times New Roman" pitchFamily="34" charset="0"/>
                    <a:ea typeface="SimSun" pitchFamily="34" charset="-122"/>
                    <a:cs typeface="Times New Roman" pitchFamily="34" charset="-120"/>
                  </a:rPr>
                  <a:t>，溶液密度越大。如图，将悬挂在弹簧秤上的铁块浸没在</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CuSO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溶液中，</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一段时间后</a:t>
                </a:r>
                <a:r>
                  <a:rPr lang="en-US" altLang="zh-CN" sz="2400" b="0" i="0" dirty="0">
                    <a:solidFill>
                      <a:srgbClr val="000000"/>
                    </a:solidFill>
                    <a:latin typeface="Times New Roman" pitchFamily="34" charset="0"/>
                    <a:ea typeface="SimSun" pitchFamily="34" charset="-122"/>
                    <a:cs typeface="Times New Roman" pitchFamily="34" charset="-120"/>
                  </a:rPr>
                  <a:t>，弹簧秤读数变大，溶液和铁块体积变化忽略不计</a:t>
                </a:r>
                <a:r>
                  <a:rPr lang="en-US" altLang="zh-CN" sz="2400" b="0" i="0">
                    <a:solidFill>
                      <a:srgbClr val="000000"/>
                    </a:solidFill>
                    <a:latin typeface="Times New Roman" pitchFamily="34" charset="0"/>
                    <a:ea typeface="SimSun" pitchFamily="34" charset="-122"/>
                    <a:cs typeface="Times New Roman" pitchFamily="34" charset="-120"/>
                  </a:rPr>
                  <a:t>。下列有关实验的</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表述错误的是(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mc:Choice>
        <mc:Fallback>
          <p:sp>
            <p:nvSpPr>
              <p:cNvPr id="2" name="QC_5_BD.38_1#bdc67bf30?sp=1&amp;vopoq=1&amp;pid=de538fe11&amp;color=0,0,0&amp;vtp=1&amp;bt=1&amp;bbb=1&amp;hb=1"/>
              <p:cNvSpPr>
                <a:spLocks noRot="1" noChangeAspect="1" noMove="1" noResize="1" noEditPoints="1" noAdjustHandles="1" noChangeArrowheads="1" noChangeShapeType="1" noTextEdit="1"/>
              </p:cNvSpPr>
              <p:nvPr/>
            </p:nvSpPr>
            <p:spPr>
              <a:xfrm>
                <a:off x="649224" y="864000"/>
                <a:ext cx="10899648" cy="2150999"/>
              </a:xfrm>
              <a:prstGeom prst="rect">
                <a:avLst/>
              </a:prstGeom>
              <a:blipFill>
                <a:blip r:embed="rId3"/>
                <a:stretch>
                  <a:fillRect l="-1734" r="-1566" b="-8499"/>
                </a:stretch>
              </a:blipFill>
              <a:ln/>
            </p:spPr>
            <p:txBody>
              <a:bodyPr/>
              <a:lstStyle/>
              <a:p>
                <a:r>
                  <a:rPr lang="zh-CN" altLang="en-US">
                    <a:noFill/>
                  </a:rPr>
                  <a:t> </a:t>
                </a:r>
              </a:p>
            </p:txBody>
          </p:sp>
        </mc:Fallback>
      </mc:AlternateContent>
      <p:sp>
        <p:nvSpPr>
          <p:cNvPr id="3" name="QC_5_AN.39_1#bdc67bf30.bracket?vopoq=1&amp;pid=de538fe11&amp;color=0,0,0&amp;vpa=10&amp;vtp=1"/>
          <p:cNvSpPr/>
          <p:nvPr/>
        </p:nvSpPr>
        <p:spPr>
          <a:xfrm>
            <a:off x="2710592" y="25289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pic>
        <p:nvPicPr>
          <p:cNvPr id="4" name="QC_5_BD.40_1#bdc67bf30?htil=2&amp;vopoq=1&amp;pid=de538fe1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471103" y="3129679"/>
            <a:ext cx="2304288"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0_2#bdc67bf30.choices?htil=2&amp;vopoq=1&amp;pid=de538fe11&amp;color=0,0,0&amp;vtp=1&amp;bbb=1"/>
              <p:cNvSpPr/>
              <p:nvPr/>
            </p:nvSpPr>
            <p:spPr>
              <a:xfrm>
                <a:off x="649224" y="3065290"/>
                <a:ext cx="8458200"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A.铁块表面覆盖一层红色物质</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.溶液质量减小</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.读数变大的原因是金属总质量增大，溶液密度减小</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.若将</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CuSO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溶液换成稀硫酸，弹簧秤读数也会变大</a:t>
                </a:r>
                <a:endParaRPr lang="en-US" altLang="zh-CN" sz="2400" dirty="0"/>
              </a:p>
            </p:txBody>
          </p:sp>
        </mc:Choice>
        <mc:Fallback>
          <p:sp>
            <p:nvSpPr>
              <p:cNvPr id="5" name="QC_5_BD.40_2#bdc67bf30.choices?htil=2&amp;vopoq=1&amp;pid=de538fe11&amp;color=0,0,0&amp;vtp=1&amp;bbb=1"/>
              <p:cNvSpPr>
                <a:spLocks noRot="1" noChangeAspect="1" noMove="1" noResize="1" noEditPoints="1" noAdjustHandles="1" noChangeArrowheads="1" noChangeShapeType="1" noTextEdit="1"/>
              </p:cNvSpPr>
              <p:nvPr/>
            </p:nvSpPr>
            <p:spPr>
              <a:xfrm>
                <a:off x="649224" y="3065290"/>
                <a:ext cx="8458200" cy="2150999"/>
              </a:xfrm>
              <a:prstGeom prst="rect">
                <a:avLst/>
              </a:prstGeom>
              <a:blipFill>
                <a:blip r:embed="rId5"/>
                <a:stretch>
                  <a:fillRect l="-2235" b="-849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1_1#bdc67bf30?vopoq=1&amp;pid=de538fe11&amp;color=0,0,0&amp;vtp=1&amp;bt=1&amp;bbb=1&amp;hb=1"/>
              <p:cNvSpPr/>
              <p:nvPr/>
            </p:nvSpPr>
            <p:spPr>
              <a:xfrm>
                <a:off x="649224" y="864000"/>
                <a:ext cx="10899648" cy="4944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铁与硫酸铜溶液反应，生成硫酸亚铁和铜</a:t>
                </a:r>
                <a:r>
                  <a:rPr lang="en-US" altLang="zh-CN" sz="2400" b="0" i="0">
                    <a:solidFill>
                      <a:srgbClr val="FF0000"/>
                    </a:solidFill>
                    <a:latin typeface="Times New Roman" pitchFamily="34" charset="0"/>
                    <a:ea typeface="SimSun" pitchFamily="34" charset="-122"/>
                    <a:cs typeface="Times New Roman" pitchFamily="34" charset="-120"/>
                  </a:rPr>
                  <a:t>，实验现象是铁块表面覆盖一</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层红色物质</a:t>
                </a:r>
                <a:r>
                  <a:rPr lang="en-US" altLang="zh-CN" sz="2400" b="0" i="0" dirty="0">
                    <a:solidFill>
                      <a:srgbClr val="FF0000"/>
                    </a:solidFill>
                    <a:latin typeface="Times New Roman" pitchFamily="34" charset="0"/>
                    <a:ea typeface="SimSun" pitchFamily="34" charset="-122"/>
                    <a:cs typeface="Times New Roman" pitchFamily="34" charset="-120"/>
                  </a:rPr>
                  <a:t>，A正确。由化学方程式</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可知,每消耗</a:t>
                </a:r>
                <a:r>
                  <a:rPr lang="en-US" altLang="zh-CN" sz="2400" b="0" i="0">
                    <a:solidFill>
                      <a:srgbClr val="FF0000"/>
                    </a:solidFill>
                    <a:latin typeface="Times New Roman" pitchFamily="34" charset="0"/>
                    <a:ea typeface="SimSun" pitchFamily="34" charset="-122"/>
                    <a:cs typeface="Times New Roman" pitchFamily="34" charset="-120"/>
                  </a:rPr>
                  <a:t>160份</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质量的硫酸铜</a:t>
                </a:r>
                <a:r>
                  <a:rPr lang="en-US" altLang="zh-CN" sz="2400" b="0" i="0" dirty="0">
                    <a:solidFill>
                      <a:srgbClr val="FF0000"/>
                    </a:solidFill>
                    <a:latin typeface="Times New Roman" pitchFamily="34" charset="0"/>
                    <a:ea typeface="SimSun" pitchFamily="34" charset="-122"/>
                    <a:cs typeface="Times New Roman" pitchFamily="34" charset="-120"/>
                  </a:rPr>
                  <a:t>，可生成152份质量的硫酸亚铁，溶液质量减小，B正确</a:t>
                </a:r>
                <a:r>
                  <a:rPr lang="en-US" altLang="zh-CN" sz="2400" b="0" i="0">
                    <a:solidFill>
                      <a:srgbClr val="FF0000"/>
                    </a:solidFill>
                    <a:latin typeface="Times New Roman" pitchFamily="34" charset="0"/>
                    <a:ea typeface="SimSun" pitchFamily="34" charset="-122"/>
                    <a:cs typeface="Times New Roman" pitchFamily="34" charset="-120"/>
                  </a:rPr>
                  <a:t>。由化学方</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程式</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可知,每消耗56份质量的铁，可生成64</a:t>
                </a:r>
                <a:r>
                  <a:rPr lang="en-US" altLang="zh-CN" sz="2400" b="0" i="0">
                    <a:solidFill>
                      <a:srgbClr val="FF0000"/>
                    </a:solidFill>
                    <a:latin typeface="Times New Roman" pitchFamily="34" charset="0"/>
                    <a:ea typeface="SimSun" pitchFamily="34" charset="-122"/>
                    <a:cs typeface="Times New Roman" pitchFamily="34" charset="-120"/>
                  </a:rPr>
                  <a:t>份质量的铜，</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固体质量增加</a:t>
                </a:r>
                <a:r>
                  <a:rPr lang="en-US" altLang="zh-CN" sz="2400" b="0" i="0" dirty="0">
                    <a:solidFill>
                      <a:srgbClr val="FF0000"/>
                    </a:solidFill>
                    <a:latin typeface="Times New Roman" pitchFamily="34" charset="0"/>
                    <a:ea typeface="SimSun" pitchFamily="34" charset="-122"/>
                    <a:cs typeface="Times New Roman" pitchFamily="34" charset="-120"/>
                  </a:rPr>
                  <a:t>。通常情况下，相同体积的溶液中溶质质量越大，</a:t>
                </a:r>
                <a:r>
                  <a:rPr lang="en-US" altLang="zh-CN" sz="2400" b="0" i="0">
                    <a:solidFill>
                      <a:srgbClr val="FF0000"/>
                    </a:solidFill>
                    <a:latin typeface="Times New Roman" pitchFamily="34" charset="0"/>
                    <a:ea typeface="SimSun" pitchFamily="34" charset="-122"/>
                    <a:cs typeface="Times New Roman" pitchFamily="34" charset="-120"/>
                  </a:rPr>
                  <a:t>溶液密度越大，</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溶液中溶质的质量减小</a:t>
                </a:r>
                <a:r>
                  <a:rPr lang="en-US" altLang="zh-CN" sz="2400" b="0" i="0" dirty="0">
                    <a:solidFill>
                      <a:srgbClr val="FF0000"/>
                    </a:solidFill>
                    <a:latin typeface="Times New Roman" pitchFamily="34" charset="0"/>
                    <a:ea typeface="SimSun" pitchFamily="34" charset="-122"/>
                    <a:cs typeface="Times New Roman" pitchFamily="34" charset="-120"/>
                  </a:rPr>
                  <a:t>，则溶液密度减小</a:t>
                </a:r>
                <a:r>
                  <a:rPr lang="en-US" altLang="zh-CN" sz="2400" b="0" i="0">
                    <a:solidFill>
                      <a:srgbClr val="FF0000"/>
                    </a:solidFill>
                    <a:latin typeface="Times New Roman" pitchFamily="34" charset="0"/>
                    <a:ea typeface="SimSun" pitchFamily="34" charset="-122"/>
                    <a:cs typeface="Times New Roman" pitchFamily="34" charset="-120"/>
                  </a:rPr>
                  <a:t>，弹簧秤读数变大的原因是金属总质量</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增大</a:t>
                </a:r>
                <a:r>
                  <a:rPr lang="en-US" altLang="zh-CN" sz="2400" b="0" i="0" dirty="0">
                    <a:solidFill>
                      <a:srgbClr val="FF0000"/>
                    </a:solidFill>
                    <a:latin typeface="Times New Roman" pitchFamily="34" charset="0"/>
                    <a:ea typeface="SimSun" pitchFamily="34" charset="-122"/>
                    <a:cs typeface="Times New Roman" pitchFamily="34" charset="-120"/>
                  </a:rPr>
                  <a:t>，溶液密度减小，C正确。若将硫酸铜换成稀硫酸</a:t>
                </a:r>
                <a:r>
                  <a:rPr lang="en-US" altLang="zh-CN" sz="2400" b="0" i="0">
                    <a:solidFill>
                      <a:srgbClr val="FF0000"/>
                    </a:solidFill>
                    <a:latin typeface="Times New Roman" pitchFamily="34" charset="0"/>
                    <a:ea typeface="SimSun" pitchFamily="34" charset="-122"/>
                    <a:cs typeface="Times New Roman" pitchFamily="34" charset="-120"/>
                  </a:rPr>
                  <a:t>，发生反应</a:t>
                </a:r>
              </a:p>
              <a:p>
                <a:pPr latinLnBrk="1">
                  <a:lnSpc>
                    <a:spcPts val="4400"/>
                  </a:lnSpc>
                </a:pP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，假设稀硫酸足量，铁块会被完全消耗</a:t>
                </a:r>
                <a:r>
                  <a:rPr lang="en-US" altLang="zh-CN" sz="2400" b="0" i="0">
                    <a:solidFill>
                      <a:srgbClr val="FF0000"/>
                    </a:solidFill>
                    <a:latin typeface="Times New Roman" pitchFamily="34" charset="0"/>
                    <a:ea typeface="SimSun" pitchFamily="34" charset="-122"/>
                    <a:cs typeface="Times New Roman" pitchFamily="34" charset="-120"/>
                  </a:rPr>
                  <a:t>，弹簧秤读</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数会减小至</a:t>
                </a:r>
                <a:r>
                  <a:rPr lang="en-US" altLang="zh-CN" sz="2400" b="0" i="0" dirty="0">
                    <a:solidFill>
                      <a:srgbClr val="FF0000"/>
                    </a:solidFill>
                    <a:latin typeface="Times New Roman" pitchFamily="34" charset="0"/>
                    <a:ea typeface="SimSun" pitchFamily="34" charset="-122"/>
                    <a:cs typeface="Times New Roman" pitchFamily="34" charset="-120"/>
                  </a:rPr>
                  <a:t>0，故弹簧秤读数会变小，D错误。</a:t>
                </a:r>
                <a:endParaRPr lang="en-US" altLang="zh-CN" sz="2400" dirty="0"/>
              </a:p>
            </p:txBody>
          </p:sp>
        </mc:Choice>
        <mc:Fallback>
          <p:sp>
            <p:nvSpPr>
              <p:cNvPr id="2" name="QC_5_AS.41_1#bdc67bf30?vopoq=1&amp;pid=de538fe11&amp;color=0,0,0&amp;vtp=1&amp;bt=1&amp;bbb=1&amp;hb=1"/>
              <p:cNvSpPr>
                <a:spLocks noRot="1" noChangeAspect="1" noMove="1" noResize="1" noEditPoints="1" noAdjustHandles="1" noChangeArrowheads="1" noChangeShapeType="1" noTextEdit="1"/>
              </p:cNvSpPr>
              <p:nvPr/>
            </p:nvSpPr>
            <p:spPr>
              <a:xfrm>
                <a:off x="649224" y="864000"/>
                <a:ext cx="10899648" cy="4944999"/>
              </a:xfrm>
              <a:prstGeom prst="rect">
                <a:avLst/>
              </a:prstGeom>
              <a:blipFill>
                <a:blip r:embed="rId3"/>
                <a:stretch>
                  <a:fillRect l="-1734" r="-2013" b="-369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C_5_BD.42_1#a9c9615c8?htil=3&amp;vopoq=1&amp;pid=de538fe11&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16670" y="909719"/>
            <a:ext cx="2660904"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2_2#a9c9615c8?htil=3&amp;sp=1&amp;vopoq=1&amp;pid=de538fe11&amp;color=0,0,0&amp;vtp=1&amp;bt=1&amp;bbb=1&amp;hb=1&amp;hs=1"/>
              <p:cNvSpPr/>
              <p:nvPr/>
            </p:nvSpPr>
            <p:spPr>
              <a:xfrm>
                <a:off x="649224" y="864000"/>
                <a:ext cx="8101584" cy="21509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11.</a:t>
                </a:r>
                <a:r>
                  <a:rPr lang="en-US" altLang="zh-CN" sz="2400" b="0" i="0" dirty="0">
                    <a:solidFill>
                      <a:srgbClr val="000000"/>
                    </a:solidFill>
                    <a:latin typeface="仿宋" pitchFamily="34" charset="0"/>
                    <a:ea typeface="仿宋" pitchFamily="34" charset="-122"/>
                    <a:cs typeface="仿宋" pitchFamily="34" charset="-120"/>
                  </a:rPr>
                  <a:t>[2024陕西西安碑林区月考</a:t>
                </a:r>
                <a:r>
                  <a:rPr lang="en-US" altLang="zh-CN" sz="2400" b="0" i="0">
                    <a:solidFill>
                      <a:srgbClr val="000000"/>
                    </a:solidFill>
                    <a:latin typeface="仿宋" pitchFamily="34" charset="0"/>
                    <a:ea typeface="仿宋" pitchFamily="34" charset="-122"/>
                    <a:cs typeface="仿宋"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质量和质量分数相同的稀硫酸</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分别与足量</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Mg</m:t>
                    </m:r>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Zn</m:t>
                    </m:r>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充分反应</a:t>
                </a:r>
                <a:r>
                  <a:rPr lang="en-US" altLang="zh-CN" sz="2400" b="0" i="0">
                    <a:solidFill>
                      <a:srgbClr val="000000"/>
                    </a:solidFill>
                    <a:latin typeface="Times New Roman" pitchFamily="34" charset="0"/>
                    <a:ea typeface="SimSun" pitchFamily="34" charset="-122"/>
                    <a:cs typeface="Times New Roman" pitchFamily="34" charset="-120"/>
                  </a:rPr>
                  <a:t>，生成氢气的质量与反</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应消耗金属的质量的关系如图所示</a:t>
                </a:r>
                <a:r>
                  <a:rPr lang="en-US" altLang="zh-CN" sz="2400" b="0" i="0" dirty="0">
                    <a:solidFill>
                      <a:srgbClr val="000000"/>
                    </a:solidFill>
                    <a:latin typeface="Times New Roman" pitchFamily="34" charset="0"/>
                    <a:ea typeface="SimSun" pitchFamily="34" charset="-122"/>
                    <a:cs typeface="Times New Roman" pitchFamily="34" charset="-120"/>
                  </a:rPr>
                  <a:t>，分析图像信息</a:t>
                </a:r>
                <a:r>
                  <a:rPr lang="en-US" altLang="zh-CN" sz="2400" b="0" i="0">
                    <a:solidFill>
                      <a:srgbClr val="000000"/>
                    </a:solidFill>
                    <a:latin typeface="Times New Roman" pitchFamily="34" charset="0"/>
                    <a:ea typeface="SimSun" pitchFamily="34" charset="-122"/>
                    <a:cs typeface="Times New Roman" pitchFamily="34" charset="-120"/>
                  </a:rPr>
                  <a:t>，得出结</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论正确的是(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mc:Choice>
        <mc:Fallback>
          <p:sp>
            <p:nvSpPr>
              <p:cNvPr id="3" name="QC_5_BD.42_2#a9c9615c8?htil=3&amp;sp=1&amp;vopoq=1&amp;pid=de538fe11&amp;color=0,0,0&amp;vtp=1&amp;bt=1&amp;bbb=1&amp;hb=1&amp;hs=1"/>
              <p:cNvSpPr>
                <a:spLocks noRot="1" noChangeAspect="1" noMove="1" noResize="1" noEditPoints="1" noAdjustHandles="1" noChangeArrowheads="1" noChangeShapeType="1" noTextEdit="1"/>
              </p:cNvSpPr>
              <p:nvPr/>
            </p:nvSpPr>
            <p:spPr>
              <a:xfrm>
                <a:off x="649224" y="864000"/>
                <a:ext cx="8101584" cy="2150999"/>
              </a:xfrm>
              <a:prstGeom prst="rect">
                <a:avLst/>
              </a:prstGeom>
              <a:blipFill>
                <a:blip r:embed="rId4"/>
                <a:stretch>
                  <a:fillRect l="-2333" r="-1354" b="-8499"/>
                </a:stretch>
              </a:blipFill>
              <a:ln/>
            </p:spPr>
            <p:txBody>
              <a:bodyPr/>
              <a:lstStyle/>
              <a:p>
                <a:r>
                  <a:rPr lang="zh-CN" altLang="en-US">
                    <a:noFill/>
                  </a:rPr>
                  <a:t> </a:t>
                </a:r>
              </a:p>
            </p:txBody>
          </p:sp>
        </mc:Fallback>
      </mc:AlternateContent>
      <p:sp>
        <p:nvSpPr>
          <p:cNvPr id="4" name="QC_5_AN.43_1#a9c9615c8.bracket?vopoq=1&amp;pid=de538fe11&amp;color=0,0,0&amp;vpa=11&amp;vtp=1"/>
          <p:cNvSpPr/>
          <p:nvPr/>
        </p:nvSpPr>
        <p:spPr>
          <a:xfrm>
            <a:off x="2405792" y="25289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mc:AlternateContent xmlns:mc="http://schemas.openxmlformats.org/markup-compatibility/2006">
        <mc:Choice xmlns:a14="http://schemas.microsoft.com/office/drawing/2010/main" Requires="a14">
          <p:sp>
            <p:nvSpPr>
              <p:cNvPr id="5" name="QC_5_BD.44_1#a9c9615c8.choices?vopoq=1&amp;pid=de538fe11&amp;color=0,0,0&amp;vtp=1&amp;bbb=1&amp;hb=1&amp;hs=1"/>
              <p:cNvSpPr/>
              <p:nvPr/>
            </p:nvSpPr>
            <p:spPr>
              <a:xfrm>
                <a:off x="649224" y="3142379"/>
                <a:ext cx="10899648" cy="2658999"/>
              </a:xfrm>
              <a:prstGeom prst="rect">
                <a:avLst/>
              </a:prstGeom>
              <a:noFill/>
              <a:ln/>
            </p:spPr>
            <p:txBody>
              <a:bodyPr wrap="none" lIns="0" tIns="0" rIns="0" bIns="0" rtlCol="0" anchor="t"/>
              <a:lstStyle/>
              <a:p>
                <a:pPr algn="l" latinLnBrk="1">
                  <a:lnSpc>
                    <a:spcPts val="4300"/>
                  </a:lnSpc>
                </a:pPr>
                <a:r>
                  <a:rPr lang="en-US" altLang="zh-CN" sz="2400" b="0" i="0" dirty="0">
                    <a:solidFill>
                      <a:srgbClr val="000000"/>
                    </a:solidFill>
                    <a:latin typeface="Times New Roman" pitchFamily="34" charset="0"/>
                    <a:ea typeface="SimSun" pitchFamily="34" charset="-122"/>
                    <a:cs typeface="Times New Roman" pitchFamily="34" charset="-120"/>
                  </a:rPr>
                  <a:t>A.相同质量的四种金属与足量稀硫酸完全反应，</a:t>
                </a:r>
                <a:r>
                  <a:rPr lang="en-US" altLang="zh-CN" sz="2400" b="0" i="0">
                    <a:solidFill>
                      <a:srgbClr val="000000"/>
                    </a:solidFill>
                    <a:latin typeface="Times New Roman" pitchFamily="34" charset="0"/>
                    <a:ea typeface="SimSun" pitchFamily="34" charset="-122"/>
                    <a:cs typeface="Times New Roman" pitchFamily="34" charset="-120"/>
                  </a:rPr>
                  <a:t>生成氢气的质量：</a:t>
                </a:r>
              </a:p>
              <a:p>
                <a:pPr latinLnBrk="1">
                  <a:lnSpc>
                    <a:spcPts val="4300"/>
                  </a:lnSpc>
                </a:pP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Mg</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Zn</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300"/>
                  </a:lnSpc>
                </a:pPr>
                <a:r>
                  <a:rPr lang="en-US" altLang="zh-CN" sz="2400" b="0" i="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.四种金属的活动性顺序：</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Mg</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Zn</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300"/>
                  </a:lnSpc>
                </a:pP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.稀硫酸完全反应时，消耗金属的质量：</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Mg</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Zn</m:t>
                    </m:r>
                    <m:r>
                      <a:rPr lang="en-US" altLang="zh-CN" sz="2400" b="0" i="0" dirty="0">
                        <a:solidFill>
                          <a:srgbClr val="00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.相同质量的四种金属与足量稀硫酸反应完后，消耗稀硫酸的质量相等</a:t>
                </a:r>
                <a:endParaRPr lang="en-US" altLang="zh-CN" sz="2400" dirty="0"/>
              </a:p>
            </p:txBody>
          </p:sp>
        </mc:Choice>
        <mc:Fallback>
          <p:sp>
            <p:nvSpPr>
              <p:cNvPr id="5" name="QC_5_BD.44_1#a9c9615c8.choices?vopoq=1&amp;pid=de538fe11&amp;color=0,0,0&amp;vtp=1&amp;bbb=1&amp;hb=1&amp;hs=1"/>
              <p:cNvSpPr>
                <a:spLocks noRot="1" noChangeAspect="1" noMove="1" noResize="1" noEditPoints="1" noAdjustHandles="1" noChangeArrowheads="1" noChangeShapeType="1" noTextEdit="1"/>
              </p:cNvSpPr>
              <p:nvPr/>
            </p:nvSpPr>
            <p:spPr>
              <a:xfrm>
                <a:off x="649224" y="3142379"/>
                <a:ext cx="10899648" cy="2658999"/>
              </a:xfrm>
              <a:prstGeom prst="rect">
                <a:avLst/>
              </a:prstGeom>
              <a:blipFill>
                <a:blip r:embed="rId5"/>
                <a:stretch>
                  <a:fillRect l="-1734" b="-686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5_1#a9c9615c8?vopoq=1&amp;pid=de538fe11&amp;color=0,0,0&amp;vtp=1&amp;bt=1&amp;bbb=1&amp;hb=1"/>
              <p:cNvSpPr/>
              <p:nvPr/>
            </p:nvSpPr>
            <p:spPr>
              <a:xfrm>
                <a:off x="649224" y="864000"/>
                <a:ext cx="10899648" cy="27097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由题图可知，相同质量的四种金属与足量稀硫酸完全反应</a:t>
                </a:r>
                <a:r>
                  <a:rPr lang="en-US" altLang="zh-CN" sz="2400" b="0" i="0">
                    <a:solidFill>
                      <a:srgbClr val="FF0000"/>
                    </a:solidFill>
                    <a:latin typeface="Times New Roman" pitchFamily="34" charset="0"/>
                    <a:ea typeface="SimSun" pitchFamily="34" charset="-122"/>
                    <a:cs typeface="Times New Roman" pitchFamily="34" charset="-120"/>
                  </a:rPr>
                  <a:t>，生成氢气质</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量</a:t>
                </a:r>
                <a:r>
                  <a:rPr lang="en-US" altLang="zh-CN" sz="2400" b="0" i="0" dirty="0">
                    <a:solidFill>
                      <a:srgbClr val="FF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Al</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Mg</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Zn</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，A正确</a:t>
                </a:r>
                <a:r>
                  <a:rPr lang="en-US" altLang="zh-CN" sz="2400" b="0" i="0">
                    <a:solidFill>
                      <a:srgbClr val="FF0000"/>
                    </a:solidFill>
                    <a:latin typeface="Times New Roman" pitchFamily="34" charset="0"/>
                    <a:ea typeface="SimSun" pitchFamily="34" charset="-122"/>
                    <a:cs typeface="Times New Roman" pitchFamily="34" charset="-120"/>
                  </a:rPr>
                  <a:t>；由题图中的信息无法判断四种金属的活动性顺</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序</a:t>
                </a:r>
                <a:r>
                  <a:rPr lang="en-US" altLang="zh-CN" sz="2400" b="0" i="0" dirty="0">
                    <a:solidFill>
                      <a:srgbClr val="FF0000"/>
                    </a:solidFill>
                    <a:latin typeface="Times New Roman" pitchFamily="34" charset="0"/>
                    <a:ea typeface="SimSun" pitchFamily="34" charset="-122"/>
                    <a:cs typeface="Times New Roman" pitchFamily="34" charset="-120"/>
                  </a:rPr>
                  <a:t>，B不正确；由题图可知，当稀硫酸完全反应时，</a:t>
                </a:r>
                <a:r>
                  <a:rPr lang="en-US" altLang="zh-CN" sz="2400" b="0" i="0">
                    <a:solidFill>
                      <a:srgbClr val="FF0000"/>
                    </a:solidFill>
                    <a:latin typeface="Times New Roman" pitchFamily="34" charset="0"/>
                    <a:ea typeface="SimSun" pitchFamily="34" charset="-122"/>
                    <a:cs typeface="Times New Roman" pitchFamily="34" charset="-120"/>
                  </a:rPr>
                  <a:t>消耗金属的质量：</a:t>
                </a:r>
              </a:p>
              <a:p>
                <a:pPr latinLnBrk="1">
                  <a:lnSpc>
                    <a:spcPts val="4400"/>
                  </a:lnSpc>
                </a:pP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Al</m:t>
                    </m:r>
                    <m:r>
                      <a:rPr lang="en-US" altLang="zh-CN" sz="2400" b="0" i="0" dirty="0">
                        <a:solidFill>
                          <a:srgbClr val="FF0000"/>
                        </a:solidFill>
                        <a:latin typeface="Cambria Math" panose="02040503050406030204" pitchFamily="18" charset="0"/>
                        <a:ea typeface="SimSun" pitchFamily="34" charset="-122"/>
                        <a:cs typeface="Times New Roman" pitchFamily="34" charset="-120"/>
                      </a:rPr>
                      <m:t>&lt;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Mg</m:t>
                    </m:r>
                    <m:r>
                      <a:rPr lang="en-US" altLang="zh-CN" sz="2400" b="0" i="0" dirty="0">
                        <a:solidFill>
                          <a:srgbClr val="FF0000"/>
                        </a:solidFill>
                        <a:latin typeface="Cambria Math" panose="02040503050406030204" pitchFamily="18" charset="0"/>
                        <a:ea typeface="SimSun" pitchFamily="34" charset="-122"/>
                        <a:cs typeface="Times New Roman" pitchFamily="34" charset="-120"/>
                      </a:rPr>
                      <m:t>&lt;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&lt;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Zn</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，C不正确；相同质量的四种金属与足量稀硫酸反应完后</a:t>
                </a:r>
                <a:r>
                  <a:rPr lang="en-US" altLang="zh-CN" sz="2400" b="0" i="0">
                    <a:solidFill>
                      <a:srgbClr val="FF0000"/>
                    </a:solidFill>
                    <a:latin typeface="Times New Roman" pitchFamily="34" charset="0"/>
                    <a:ea typeface="SimSun" pitchFamily="34" charset="-122"/>
                    <a:cs typeface="Times New Roman" pitchFamily="34" charset="-120"/>
                  </a:rPr>
                  <a:t>，消</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耗稀硫酸的质量关系</a:t>
                </a:r>
                <a:r>
                  <a:rPr lang="en-US" altLang="zh-CN" sz="2400" b="0" i="0" dirty="0">
                    <a:solidFill>
                      <a:srgbClr val="FF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Al</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Mg</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Zn</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，D不正确。</a:t>
                </a:r>
                <a:endParaRPr lang="en-US" altLang="zh-CN" sz="2400" dirty="0"/>
              </a:p>
            </p:txBody>
          </p:sp>
        </mc:Choice>
        <mc:Fallback>
          <p:sp>
            <p:nvSpPr>
              <p:cNvPr id="2" name="QC_5_AS.45_1#a9c9615c8?vopoq=1&amp;pid=de538fe11&amp;color=0,0,0&amp;vtp=1&amp;bt=1&amp;bbb=1&amp;hb=1"/>
              <p:cNvSpPr>
                <a:spLocks noRot="1" noChangeAspect="1" noMove="1" noResize="1" noEditPoints="1" noAdjustHandles="1" noChangeArrowheads="1" noChangeShapeType="1" noTextEdit="1"/>
              </p:cNvSpPr>
              <p:nvPr/>
            </p:nvSpPr>
            <p:spPr>
              <a:xfrm>
                <a:off x="649224" y="864000"/>
                <a:ext cx="10899648" cy="2709799"/>
              </a:xfrm>
              <a:prstGeom prst="rect">
                <a:avLst/>
              </a:prstGeom>
              <a:blipFill>
                <a:blip r:embed="rId3"/>
                <a:stretch>
                  <a:fillRect l="-1734" b="-6757"/>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6_1#5eb9ddeaa?vopoq=1&amp;pid=de538fe11&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12.</a:t>
                </a:r>
                <a:r>
                  <a:rPr lang="en-US" altLang="zh-CN" sz="2400" b="0" i="0" dirty="0">
                    <a:solidFill>
                      <a:srgbClr val="000000"/>
                    </a:solidFill>
                    <a:latin typeface="仿宋" pitchFamily="34" charset="0"/>
                    <a:ea typeface="仿宋" pitchFamily="34" charset="-122"/>
                    <a:cs typeface="仿宋" pitchFamily="34" charset="-120"/>
                  </a:rPr>
                  <a:t>[2023河南新乡月考]</a:t>
                </a:r>
                <a:r>
                  <a:rPr lang="en-US" altLang="zh-CN" sz="2400" b="0" i="0" dirty="0">
                    <a:solidFill>
                      <a:srgbClr val="000000"/>
                    </a:solidFill>
                    <a:latin typeface="Times New Roman" pitchFamily="34" charset="0"/>
                    <a:ea typeface="SimSun" pitchFamily="34" charset="-122"/>
                    <a:cs typeface="Times New Roman" pitchFamily="34" charset="-120"/>
                  </a:rPr>
                  <a:t>已知一包镁粉中含有两种杂质，小明同学取</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该粉末，</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向其中加入足量的稀硫酸</a:t>
                </a:r>
                <a:r>
                  <a:rPr lang="en-US" altLang="zh-CN" sz="2400" b="0" i="0" dirty="0">
                    <a:solidFill>
                      <a:srgbClr val="000000"/>
                    </a:solidFill>
                    <a:latin typeface="Times New Roman" pitchFamily="34" charset="0"/>
                    <a:ea typeface="SimSun" pitchFamily="34" charset="-122"/>
                    <a:cs typeface="Times New Roman" pitchFamily="34" charset="-120"/>
                  </a:rPr>
                  <a:t>，充分反应后得到</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氢气</a:t>
                </a:r>
                <a:r>
                  <a:rPr lang="en-US" altLang="zh-CN" sz="2400" b="0" i="0">
                    <a:solidFill>
                      <a:srgbClr val="000000"/>
                    </a:solidFill>
                    <a:latin typeface="Times New Roman" pitchFamily="34" charset="0"/>
                    <a:ea typeface="SimSun" pitchFamily="34" charset="-122"/>
                    <a:cs typeface="Times New Roman" pitchFamily="34" charset="-120"/>
                  </a:rPr>
                  <a:t>，则该样品中的杂质可能是</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mc:Choice>
        <mc:Fallback>
          <p:sp>
            <p:nvSpPr>
              <p:cNvPr id="2" name="QC_5_BD.46_1#5eb9ddeaa?vopoq=1&amp;pid=de538fe11&amp;color=0,0,0&amp;vtp=1&amp;bt=1&amp;bbb=1&amp;hb=1"/>
              <p:cNvSpPr>
                <a:spLocks noRot="1" noChangeAspect="1" noMove="1" noResize="1" noEditPoints="1" noAdjustHandles="1" noChangeArrowheads="1" noChangeShapeType="1" noTextEdit="1"/>
              </p:cNvSpPr>
              <p:nvPr/>
            </p:nvSpPr>
            <p:spPr>
              <a:xfrm>
                <a:off x="649224" y="864000"/>
                <a:ext cx="10899648" cy="1592199"/>
              </a:xfrm>
              <a:prstGeom prst="rect">
                <a:avLst/>
              </a:prstGeom>
              <a:blipFill>
                <a:blip r:embed="rId3"/>
                <a:stretch>
                  <a:fillRect l="-1734" r="-336" b="-11494"/>
                </a:stretch>
              </a:blipFill>
              <a:ln/>
            </p:spPr>
            <p:txBody>
              <a:bodyPr/>
              <a:lstStyle/>
              <a:p>
                <a:r>
                  <a:rPr lang="zh-CN" altLang="en-US">
                    <a:noFill/>
                  </a:rPr>
                  <a:t> </a:t>
                </a:r>
              </a:p>
            </p:txBody>
          </p:sp>
        </mc:Fallback>
      </mc:AlternateContent>
      <p:sp>
        <p:nvSpPr>
          <p:cNvPr id="3" name="QC_5_AN.47_1#5eb9ddeaa.bracket?vopoq=1&amp;pid=de538fe11&amp;color=0,0,0&amp;vpa=12&amp;vtp=1"/>
          <p:cNvSpPr/>
          <p:nvPr/>
        </p:nvSpPr>
        <p:spPr>
          <a:xfrm>
            <a:off x="894493" y="1970170"/>
            <a:ext cx="423863"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5_BD.48_1#5eb9ddeaa.choices?vopoq=1&amp;pid=de538fe11&amp;color=0,0,0&amp;vtp=1&amp;bbb=1"/>
          <p:cNvSpPr/>
          <p:nvPr/>
        </p:nvSpPr>
        <p:spPr>
          <a:xfrm>
            <a:off x="649224" y="2512522"/>
            <a:ext cx="10899648" cy="474599"/>
          </a:xfrm>
          <a:prstGeom prst="rect">
            <a:avLst/>
          </a:prstGeom>
          <a:noFill/>
          <a:ln/>
        </p:spPr>
        <p:txBody>
          <a:bodyPr wrap="none" lIns="0" tIns="0" rIns="0" bIns="0" rtlCol="0" anchor="t"/>
          <a:lstStyle/>
          <a:p>
            <a:pPr latinLnBrk="1">
              <a:lnSpc>
                <a:spcPts val="42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.铁和锌</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B.铝和锌</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C.锌和铜</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.铁和铜</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9_1#5eb9ddeaa?vopoq=1&amp;pid=de538fe11&amp;color=0,0,0&amp;vtp=1&amp;bt=1&amp;bbb=1&amp;hb=1"/>
              <p:cNvSpPr/>
              <p:nvPr/>
            </p:nvSpPr>
            <p:spPr>
              <a:xfrm>
                <a:off x="649224" y="864000"/>
                <a:ext cx="10899648" cy="4944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由化学方程式</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Mg</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MgSO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可知,每</a:t>
                </a:r>
                <a:r>
                  <a:rPr lang="en-US" altLang="zh-CN" sz="2400" b="0" i="0">
                    <a:solidFill>
                      <a:srgbClr val="FF0000"/>
                    </a:solidFill>
                    <a:latin typeface="Times New Roman" pitchFamily="34" charset="0"/>
                    <a:ea typeface="SimSun" pitchFamily="34" charset="-122"/>
                    <a:cs typeface="Times New Roman" pitchFamily="34" charset="-120"/>
                  </a:rPr>
                  <a:t>24份质量的镁与足</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量稀硫酸反应能生成</a:t>
                </a:r>
                <a:r>
                  <a:rPr lang="en-US" altLang="zh-CN" sz="2400" b="0" i="0" dirty="0">
                    <a:solidFill>
                      <a:srgbClr val="FF0000"/>
                    </a:solidFill>
                    <a:latin typeface="Times New Roman" pitchFamily="34" charset="0"/>
                    <a:ea typeface="SimSun" pitchFamily="34" charset="-122"/>
                    <a:cs typeface="Times New Roman" pitchFamily="34" charset="-120"/>
                  </a:rPr>
                  <a:t>2份质量的氢气，则</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的镁与稀硫酸完全反应生成氢气的质</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量等于</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2400" b="0" i="0" dirty="0">
                    <a:solidFill>
                      <a:srgbClr val="FF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2400" b="0" i="0" dirty="0">
                    <a:solidFill>
                      <a:srgbClr val="FF0000"/>
                    </a:solidFill>
                    <a:latin typeface="Times New Roman" pitchFamily="34" charset="0"/>
                    <a:ea typeface="SimSun" pitchFamily="34" charset="-122"/>
                    <a:cs typeface="Times New Roman" pitchFamily="34" charset="-120"/>
                  </a:rPr>
                  <a:t>的锌与稀硫酸完全反应生成氢气的质量小于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2400" b="0" i="0" dirty="0">
                    <a:solidFill>
                      <a:srgbClr val="FF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的铁与稀</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,则该样品中的杂质不可能是铁和锌，</a:t>
                </a:r>
                <a:r>
                  <a:rPr lang="en-US" altLang="zh-CN" sz="2400" b="0" i="0">
                    <a:solidFill>
                      <a:srgbClr val="FF0000"/>
                    </a:solidFill>
                    <a:latin typeface="Times New Roman" pitchFamily="34" charset="0"/>
                    <a:ea typeface="SimSun" pitchFamily="34" charset="-122"/>
                    <a:cs typeface="Times New Roman" pitchFamily="34" charset="-120"/>
                  </a:rPr>
                  <a:t>A错</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误</a:t>
                </a:r>
                <a:r>
                  <a:rPr lang="en-US" altLang="zh-CN" sz="2400" b="0" i="0" dirty="0">
                    <a:solidFill>
                      <a:srgbClr val="FF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2400" b="0" i="0" dirty="0">
                    <a:solidFill>
                      <a:srgbClr val="FF0000"/>
                    </a:solidFill>
                    <a:latin typeface="Times New Roman" pitchFamily="34" charset="0"/>
                    <a:ea typeface="SimSun" pitchFamily="34" charset="-122"/>
                    <a:cs typeface="Times New Roman" pitchFamily="34" charset="-120"/>
                  </a:rPr>
                  <a:t>的锌与稀硫酸完全反应生成氢气的质量小于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2400" b="0" i="0" dirty="0">
                    <a:solidFill>
                      <a:srgbClr val="FF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的铝与稀硫酸完全</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反应生成氢气的质量大于</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2400" b="0" i="0" dirty="0">
                    <a:solidFill>
                      <a:srgbClr val="FF0000"/>
                    </a:solidFill>
                    <a:latin typeface="Times New Roman" pitchFamily="34" charset="0"/>
                    <a:ea typeface="SimSun" pitchFamily="34" charset="-122"/>
                    <a:cs typeface="Times New Roman" pitchFamily="34" charset="-120"/>
                  </a:rPr>
                  <a:t>,则该样品中的杂质可能是铝和锌，B正确；</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的</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锌与稀硫酸完全反应生成氢气的质量小于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,而铜和稀硫酸不反应</a:t>
                </a:r>
                <a:r>
                  <a:rPr lang="en-US" altLang="zh-CN" sz="2400" b="0" i="0">
                    <a:solidFill>
                      <a:srgbClr val="FF0000"/>
                    </a:solidFill>
                    <a:latin typeface="Times New Roman" pitchFamily="34" charset="0"/>
                    <a:ea typeface="SimSun" pitchFamily="34" charset="-122"/>
                    <a:cs typeface="Times New Roman" pitchFamily="34" charset="-120"/>
                  </a:rPr>
                  <a:t>，则样品中的</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杂质不可能是锌和铜</a:t>
                </a:r>
                <a:r>
                  <a:rPr lang="en-US" altLang="zh-CN" sz="2400" b="0" i="0" dirty="0">
                    <a:solidFill>
                      <a:srgbClr val="FF0000"/>
                    </a:solidFill>
                    <a:latin typeface="Times New Roman" pitchFamily="34" charset="0"/>
                    <a:ea typeface="SimSun" pitchFamily="34" charset="-122"/>
                    <a:cs typeface="Times New Roman" pitchFamily="34" charset="-120"/>
                  </a:rPr>
                  <a:t>，C错误；</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2.4 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的铁与稀硫酸完全反应生成氢气的质量小于</a:t>
                </a:r>
              </a:p>
              <a:p>
                <a:pPr latinLnBrk="1">
                  <a:lnSpc>
                    <a:spcPts val="4200"/>
                  </a:lnSpc>
                </a:pP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0.2 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,而铜和稀硫酸不反应，则样品中的杂质不可能是铁和铜，D错误。</a:t>
                </a:r>
                <a:endParaRPr lang="en-US" altLang="zh-CN" sz="2400" dirty="0"/>
              </a:p>
            </p:txBody>
          </p:sp>
        </mc:Choice>
        <mc:Fallback>
          <p:sp>
            <p:nvSpPr>
              <p:cNvPr id="2" name="QC_5_AS.49_1#5eb9ddeaa?vopoq=1&amp;pid=de538fe11&amp;color=0,0,0&amp;vtp=1&amp;bt=1&amp;bbb=1&amp;hb=1"/>
              <p:cNvSpPr>
                <a:spLocks noRot="1" noChangeAspect="1" noMove="1" noResize="1" noEditPoints="1" noAdjustHandles="1" noChangeArrowheads="1" noChangeShapeType="1" noTextEdit="1"/>
              </p:cNvSpPr>
              <p:nvPr/>
            </p:nvSpPr>
            <p:spPr>
              <a:xfrm>
                <a:off x="649224" y="864000"/>
                <a:ext cx="10899648" cy="4944999"/>
              </a:xfrm>
              <a:prstGeom prst="rect">
                <a:avLst/>
              </a:prstGeom>
              <a:blipFill>
                <a:blip r:embed="rId3"/>
                <a:stretch>
                  <a:fillRect l="-1734" r="-1007" b="-369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0_1#5eb9ddeaa?vopoq=1&amp;pid=de538fe11&amp;color=0,0,0&amp;vtp=1&amp;bt=1&amp;bbb=1&amp;hb=1"/>
              <p:cNvSpPr/>
              <p:nvPr/>
            </p:nvSpPr>
            <p:spPr>
              <a:xfrm>
                <a:off x="649224" y="864000"/>
                <a:ext cx="10899648" cy="51608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上分归纳</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活泼金属与稀酸反应计算方法</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1）</a:t>
                </a:r>
                <a:r>
                  <a:rPr lang="en-US" altLang="zh-CN" sz="2400" b="0" i="0" dirty="0">
                    <a:solidFill>
                      <a:srgbClr val="000000"/>
                    </a:solidFill>
                    <a:latin typeface="Times New Roman" pitchFamily="34" charset="0"/>
                    <a:ea typeface="楷体" pitchFamily="34" charset="-122"/>
                    <a:cs typeface="Times New Roman" pitchFamily="34" charset="-120"/>
                  </a:rPr>
                  <a:t>等质量</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等浓度的同种稀酸与足量的不同活泼金属充分反应</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生成氢气的质</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量相等</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2）</a:t>
                </a:r>
                <a:r>
                  <a:rPr lang="en-US" altLang="zh-CN" sz="2400" b="0" i="0" dirty="0">
                    <a:solidFill>
                      <a:srgbClr val="000000"/>
                    </a:solidFill>
                    <a:latin typeface="Times New Roman" pitchFamily="34" charset="0"/>
                    <a:ea typeface="楷体" pitchFamily="34" charset="-122"/>
                    <a:cs typeface="Times New Roman" pitchFamily="34" charset="-120"/>
                  </a:rPr>
                  <a:t>等质量</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等浓度的稀盐酸和稀硫酸分别与足量的某活泼金属充分反应</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盐酸</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生成的氢气多</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3）</a:t>
                </a:r>
                <a:r>
                  <a:rPr lang="en-US" altLang="zh-CN" sz="2400" b="0" i="0" dirty="0">
                    <a:solidFill>
                      <a:srgbClr val="000000"/>
                    </a:solidFill>
                    <a:latin typeface="Times New Roman" pitchFamily="34" charset="0"/>
                    <a:ea typeface="楷体" pitchFamily="34" charset="-122"/>
                    <a:cs typeface="Times New Roman" pitchFamily="34" charset="-120"/>
                  </a:rPr>
                  <a:t>等质量的活泼金属分别与足量稀盐酸或稀硫酸反应</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产生氢气的质量与金属</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的相对原子质量和反应后金属元素的化合价有关</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产生氢气的质量</a:t>
                </a:r>
              </a:p>
              <a:p>
                <a:pPr latinLnBrk="1">
                  <a:lnSpc>
                    <a:spcPts val="6100"/>
                  </a:lnSpc>
                </a:pP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f>
                      <m:f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fPr>
                      <m:num>
                        <m:r>
                          <a:rPr lang="en-US" altLang="zh-CN" sz="2400" b="0" i="0" dirty="0">
                            <a:solidFill>
                              <a:srgbClr val="000000"/>
                            </a:solidFill>
                            <a:latin typeface="Cambria Math" panose="02040503050406030204" pitchFamily="18" charset="0"/>
                            <a:ea typeface="SimSun" pitchFamily="34" charset="-122"/>
                            <a:cs typeface="Times New Roman" pitchFamily="34" charset="-120"/>
                          </a:rPr>
                          <m:t>金属元素在生成物中的化合价</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r>
                          <a:rPr lang="en-US" altLang="zh-CN" sz="2400" b="0" i="0" dirty="0">
                            <a:solidFill>
                              <a:srgbClr val="000000"/>
                            </a:solidFill>
                            <a:latin typeface="Cambria Math" panose="02040503050406030204" pitchFamily="18" charset="0"/>
                            <a:ea typeface="SimSun" pitchFamily="34" charset="-122"/>
                            <a:cs typeface="Times New Roman" pitchFamily="34" charset="-120"/>
                          </a:rPr>
                          <m:t>金属的质量</m:t>
                        </m:r>
                      </m:num>
                      <m:den>
                        <m:r>
                          <a:rPr lang="en-US" altLang="zh-CN" sz="2400" b="0" i="0" dirty="0">
                            <a:solidFill>
                              <a:srgbClr val="000000"/>
                            </a:solidFill>
                            <a:latin typeface="Cambria Math" panose="02040503050406030204" pitchFamily="18" charset="0"/>
                            <a:ea typeface="SimSun" pitchFamily="34" charset="-122"/>
                            <a:cs typeface="Times New Roman" pitchFamily="34" charset="-120"/>
                          </a:rPr>
                          <m:t>金属的相对原子质量</m:t>
                        </m:r>
                      </m:den>
                    </m:f>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若生成物中金属元素的化合价相同</a:t>
                </a:r>
                <a:r>
                  <a:rPr lang="en-US" altLang="zh-CN" sz="2400" b="0" i="0">
                    <a:solidFill>
                      <a:srgbClr val="000000"/>
                    </a:solidFill>
                    <a:latin typeface="Times New Roman" pitchFamily="34" charset="0"/>
                    <a:ea typeface="SimSun" pitchFamily="34" charset="-122"/>
                    <a:cs typeface="Times New Roman" pitchFamily="34" charset="-120"/>
                  </a:rPr>
                  <a:t>，</a:t>
                </a:r>
              </a:p>
              <a:p>
                <a:pPr latinLnBrk="1">
                  <a:lnSpc>
                    <a:spcPts val="4200"/>
                  </a:lnSpc>
                </a:pPr>
                <a:r>
                  <a:rPr lang="en-US" altLang="zh-CN" sz="2400" b="0" i="0">
                    <a:solidFill>
                      <a:srgbClr val="000000"/>
                    </a:solidFill>
                    <a:latin typeface="Times New Roman" pitchFamily="34" charset="0"/>
                    <a:ea typeface="楷体" pitchFamily="34" charset="-122"/>
                    <a:cs typeface="Times New Roman" pitchFamily="34" charset="-120"/>
                  </a:rPr>
                  <a:t>则相对原子质量越大的金属产生氢气越少</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p:sp>
            <p:nvSpPr>
              <p:cNvPr id="2" name="QC_5_EX.50_1#5eb9ddeaa?vopoq=1&amp;pid=de538fe11&amp;color=0,0,0&amp;vtp=1&amp;bt=1&amp;bbb=1&amp;hb=1"/>
              <p:cNvSpPr>
                <a:spLocks noRot="1" noChangeAspect="1" noMove="1" noResize="1" noEditPoints="1" noAdjustHandles="1" noChangeArrowheads="1" noChangeShapeType="1" noTextEdit="1"/>
              </p:cNvSpPr>
              <p:nvPr/>
            </p:nvSpPr>
            <p:spPr>
              <a:xfrm>
                <a:off x="649224" y="864000"/>
                <a:ext cx="10899648" cy="5160899"/>
              </a:xfrm>
              <a:prstGeom prst="rect">
                <a:avLst/>
              </a:prstGeom>
              <a:blipFill>
                <a:blip r:embed="rId3"/>
                <a:stretch>
                  <a:fillRect l="-1734" r="-3859" b="-3073"/>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C_4_BD#5ea73de0f?vopoq=1&amp;pid=9dbfc40d1&amp;color=46,117,182&amp;vtp=1&amp;bt=1&amp;bbb=1"/>
          <p:cNvSpPr/>
          <p:nvPr/>
        </p:nvSpPr>
        <p:spPr>
          <a:xfrm>
            <a:off x="649224" y="842772"/>
            <a:ext cx="10899648" cy="426720"/>
          </a:xfrm>
          <a:prstGeom prst="rect">
            <a:avLst/>
          </a:prstGeom>
          <a:noFill/>
          <a:ln/>
        </p:spPr>
        <p:txBody>
          <a:bodyPr wrap="none" lIns="0" tIns="0" rIns="0" bIns="0" rtlCol="0" anchor="ctr"/>
          <a:lstStyle/>
          <a:p>
            <a:pPr algn="l" latinLnBrk="1">
              <a:lnSpc>
                <a:spcPts val="3400"/>
              </a:lnSpc>
            </a:pPr>
            <a:r>
              <a:rPr lang="en-US" altLang="zh-CN" sz="2800" b="1" i="0" dirty="0">
                <a:solidFill>
                  <a:srgbClr val="2E75B6"/>
                </a:solidFill>
                <a:latin typeface="Times New Roman" pitchFamily="34" charset="0"/>
                <a:ea typeface="SimHei" pitchFamily="34" charset="-122"/>
                <a:cs typeface="Times New Roman" pitchFamily="34" charset="-120"/>
              </a:rPr>
              <a:t>二、填空及简答题（</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4</a:t>
            </a:r>
            <a:r>
              <a:rPr lang="en-US" altLang="zh-CN" sz="2800" b="1" i="0" dirty="0">
                <a:solidFill>
                  <a:srgbClr val="2E75B6"/>
                </a:solidFill>
                <a:latin typeface="Times New Roman" pitchFamily="34" charset="0"/>
                <a:ea typeface="楷体" pitchFamily="34" charset="-122"/>
                <a:cs typeface="Times New Roman" pitchFamily="34" charset="-120"/>
              </a:rPr>
              <a:t>小题</a:t>
            </a:r>
            <a:r>
              <a:rPr lang="en-US" altLang="zh-CN" sz="2800" b="1" i="0" dirty="0">
                <a:solidFill>
                  <a:srgbClr val="2E75B6"/>
                </a:solidFill>
                <a:latin typeface="Times New Roman" pitchFamily="34" charset="0"/>
                <a:ea typeface="SimHei" pitchFamily="34" charset="-122"/>
                <a:cs typeface="Times New Roman" pitchFamily="34" charset="-120"/>
              </a:rPr>
              <a:t>，</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32</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sp>
        <p:nvSpPr>
          <p:cNvPr id="3" name="QO_5_BD.51_1#fa635fd1d?sp=1&amp;vopoq=1&amp;pid=5ea73de0f&amp;color=0,0,0&amp;vtp=1&amp;bbb=1&amp;hb=1"/>
          <p:cNvSpPr/>
          <p:nvPr/>
        </p:nvSpPr>
        <p:spPr>
          <a:xfrm>
            <a:off x="649224" y="1270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13.</a:t>
            </a:r>
            <a:r>
              <a:rPr lang="en-US" altLang="zh-CN" sz="2400" b="0" i="0" dirty="0">
                <a:solidFill>
                  <a:srgbClr val="000000"/>
                </a:solidFill>
                <a:latin typeface="仿宋" pitchFamily="34" charset="0"/>
                <a:ea typeface="仿宋" pitchFamily="34" charset="-122"/>
                <a:cs typeface="仿宋" pitchFamily="34" charset="-120"/>
              </a:rPr>
              <a:t>[2024福建龙岩模拟]</a:t>
            </a:r>
            <a:r>
              <a:rPr lang="en-US" altLang="zh-CN" sz="2400" b="0" i="0" dirty="0">
                <a:solidFill>
                  <a:srgbClr val="000000"/>
                </a:solidFill>
                <a:latin typeface="Times New Roman" pitchFamily="34" charset="0"/>
                <a:ea typeface="SimSun" pitchFamily="34" charset="-122"/>
                <a:cs typeface="Times New Roman" pitchFamily="34" charset="-120"/>
              </a:rPr>
              <a:t>（8分）纽扣电池是生活中常用的电源</a:t>
            </a:r>
            <a:r>
              <a:rPr lang="en-US" altLang="zh-CN" sz="2400" b="0" i="0">
                <a:solidFill>
                  <a:srgbClr val="000000"/>
                </a:solidFill>
                <a:latin typeface="Times New Roman" pitchFamily="34" charset="0"/>
                <a:ea typeface="SimSun" pitchFamily="34" charset="-122"/>
                <a:cs typeface="Times New Roman" pitchFamily="34" charset="-120"/>
              </a:rPr>
              <a:t>，如图是银锌纽扣电</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池的构造示意图</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4" name="QO_5_BD.51_2#fa635fd1d?vopoq=1&amp;pid=5ea73de0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95344" y="2437130"/>
            <a:ext cx="4407408" cy="2569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52_1#bbdc97a0e?vopoq=1&amp;pid=fa635fd1d&amp;color=0,0,0&amp;vtp=1&amp;bbb=1"/>
          <p:cNvSpPr/>
          <p:nvPr/>
        </p:nvSpPr>
        <p:spPr>
          <a:xfrm>
            <a:off x="649224" y="514223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（1）纽扣电池的钢制外壳可以加工得很薄</a:t>
            </a:r>
            <a:r>
              <a:rPr lang="en-US" altLang="zh-CN" sz="2400" b="0" i="0">
                <a:solidFill>
                  <a:srgbClr val="000000"/>
                </a:solidFill>
                <a:latin typeface="Times New Roman" pitchFamily="34" charset="0"/>
                <a:ea typeface="SimSun" pitchFamily="34" charset="-122"/>
                <a:cs typeface="Times New Roman" pitchFamily="34" charset="-120"/>
              </a:rPr>
              <a:t>，这是利用金属的</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Times New Roman" pitchFamily="34" charset="0"/>
                <a:ea typeface="SimSun" pitchFamily="34" charset="-122"/>
                <a:cs typeface="Times New Roman" pitchFamily="34" charset="-120"/>
              </a:rPr>
              <a:t>性</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6" name="QB_6_AN.53_1#bbdc97a0e.blank?vopoq=1&amp;pid=fa635fd1d&amp;color=0,0,0&amp;vpa=13&amp;vtp=1&amp;bbb=1"/>
          <p:cNvSpPr/>
          <p:nvPr/>
        </p:nvSpPr>
        <p:spPr>
          <a:xfrm>
            <a:off x="8743093" y="5092700"/>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延展</a:t>
            </a:r>
            <a:endParaRPr lang="en-US" altLang="zh-CN" sz="2400" dirty="0"/>
          </a:p>
        </p:txBody>
      </p:sp>
      <p:sp>
        <p:nvSpPr>
          <p:cNvPr id="7" name="QB_6_AS.54_1#bbdc97a0e?vopoq=1&amp;pid=fa635fd1d&amp;color=0,0,0&amp;vtp=1&amp;bbb=1"/>
          <p:cNvSpPr/>
          <p:nvPr/>
        </p:nvSpPr>
        <p:spPr>
          <a:xfrm>
            <a:off x="649224" y="568204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纽扣电池的钢制外壳可以加工得很薄，这是利用金属的延展性。</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6_BD.55_1#0657fbf10?vopoq=1&amp;pid=fa635fd1d&amp;color=0,0,0&amp;vtp=1&amp;bt=1&amp;bbb=1&amp;hb=1"/>
          <p:cNvSpPr/>
          <p:nvPr/>
        </p:nvSpPr>
        <p:spPr>
          <a:xfrm>
            <a:off x="649224" y="859536"/>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（2）银锌纽扣电池的使用过程中</a:t>
            </a:r>
            <a:r>
              <a:rPr lang="en-US" altLang="zh-CN" sz="2400" b="0" i="0">
                <a:solidFill>
                  <a:srgbClr val="000000"/>
                </a:solidFill>
                <a:latin typeface="Times New Roman" pitchFamily="34" charset="0"/>
                <a:ea typeface="SimSun" pitchFamily="34" charset="-122"/>
                <a:cs typeface="Times New Roman" pitchFamily="34" charset="-120"/>
              </a:rPr>
              <a:t>，能量由化学能转化为</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Times New Roman" pitchFamily="34" charset="0"/>
                <a:ea typeface="SimSun" pitchFamily="34" charset="-122"/>
                <a:cs typeface="Times New Roman" pitchFamily="34" charset="-120"/>
              </a:rPr>
              <a:t>，且锌粉与氧化银</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发生置换反应，该反应的化学方程式是</a:t>
            </a:r>
            <a:r>
              <a:rPr lang="en-US" altLang="zh-CN" sz="2400" i="0">
                <a:solidFill>
                  <a:srgbClr val="000000"/>
                </a:solidFill>
                <a:latin typeface="SimSun" pitchFamily="34" charset="0"/>
                <a:ea typeface="SimSun" pitchFamily="34" charset="-122"/>
                <a:cs typeface="SimSun" pitchFamily="34" charset="-120"/>
              </a:rPr>
              <a:t>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3" name="QB_6_AN.56_1#0657fbf10.blank?vopoq=1&amp;pid=fa635fd1d&amp;color=0,0,0&amp;vpa=14&amp;vtp=1&amp;bbb=1"/>
          <p:cNvSpPr/>
          <p:nvPr/>
        </p:nvSpPr>
        <p:spPr>
          <a:xfrm>
            <a:off x="8133493" y="831596"/>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电能</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57_1#0657fbf10.blank?vopoq=1&amp;pid=fa635fd1d&amp;color=0,0,0&amp;vpa=15&amp;vtp=1&amp;bbb=1&amp;rh=31.66"/>
              <p:cNvSpPr/>
              <p:nvPr/>
            </p:nvSpPr>
            <p:spPr>
              <a:xfrm>
                <a:off x="5841936" y="1435608"/>
                <a:ext cx="3481705" cy="396494"/>
              </a:xfrm>
              <a:prstGeom prst="rect">
                <a:avLst/>
              </a:prstGeom>
              <a:noFill/>
              <a:ln/>
            </p:spPr>
            <p:txBody>
              <a:bodyPr wrap="none" lIns="0" tIns="0" rIns="0" bIns="0" rtlCol="0" anchor="t"/>
              <a:lstStyle/>
              <a:p>
                <a:pPr algn="ctr" latinLnBrk="1">
                  <a:lnSpc>
                    <a:spcPts val="32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Zn</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O</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m:t>
                    </m:r>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ZnO</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+2</m:t>
                    </m:r>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Ag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4" name="QB_6_AN.57_1#0657fbf10.blank?vopoq=1&amp;pid=fa635fd1d&amp;color=0,0,0&amp;vpa=15&amp;vtp=1&amp;bbb=1&amp;rh=31.66"/>
              <p:cNvSpPr>
                <a:spLocks noRot="1" noChangeAspect="1" noMove="1" noResize="1" noEditPoints="1" noAdjustHandles="1" noChangeArrowheads="1" noChangeShapeType="1" noTextEdit="1"/>
              </p:cNvSpPr>
              <p:nvPr/>
            </p:nvSpPr>
            <p:spPr>
              <a:xfrm>
                <a:off x="5841936" y="1435608"/>
                <a:ext cx="3481705" cy="396494"/>
              </a:xfrm>
              <a:prstGeom prst="rect">
                <a:avLst/>
              </a:prstGeom>
              <a:blipFill>
                <a:blip r:embed="rId3"/>
                <a:stretch>
                  <a:fillRect/>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58_1#0657fbf10?vopoq=1&amp;pid=fa635fd1d&amp;color=0,0,0&amp;vtp=1&amp;bbb=1&amp;hb=1"/>
              <p:cNvSpPr/>
              <p:nvPr/>
            </p:nvSpPr>
            <p:spPr>
              <a:xfrm>
                <a:off x="649224" y="1966341"/>
                <a:ext cx="10899648" cy="1646555"/>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银锌纽扣电池的使用过程中，能量由化学能转化为电能</a:t>
                </a:r>
                <a:r>
                  <a:rPr lang="en-US" altLang="zh-CN" sz="2400" b="0" i="0">
                    <a:solidFill>
                      <a:srgbClr val="FF0000"/>
                    </a:solidFill>
                    <a:latin typeface="Times New Roman" pitchFamily="34" charset="0"/>
                    <a:ea typeface="SimSun" pitchFamily="34" charset="-122"/>
                    <a:cs typeface="Times New Roman" pitchFamily="34" charset="-120"/>
                  </a:rPr>
                  <a:t>，且锌粉与氧化</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银发生置换反应</a:t>
                </a:r>
                <a:r>
                  <a:rPr lang="en-US" altLang="zh-CN" sz="2400" b="0" i="0" dirty="0">
                    <a:solidFill>
                      <a:srgbClr val="FF0000"/>
                    </a:solidFill>
                    <a:latin typeface="Times New Roman" pitchFamily="34" charset="0"/>
                    <a:ea typeface="SimSun" pitchFamily="34" charset="-122"/>
                    <a:cs typeface="Times New Roman" pitchFamily="34" charset="-120"/>
                  </a:rPr>
                  <a:t>，生成氧化锌和银</a:t>
                </a:r>
                <a:r>
                  <a:rPr lang="en-US" altLang="zh-CN" sz="2400" b="0" i="0">
                    <a:solidFill>
                      <a:srgbClr val="FF0000"/>
                    </a:solidFill>
                    <a:latin typeface="Times New Roman" pitchFamily="34" charset="0"/>
                    <a:ea typeface="SimSun" pitchFamily="34" charset="-122"/>
                    <a:cs typeface="Times New Roman" pitchFamily="34" charset="-120"/>
                  </a:rPr>
                  <a:t>，反应的化学方程式为</a:t>
                </a:r>
              </a:p>
              <a:p>
                <a:pPr latinLnBrk="1">
                  <a:lnSpc>
                    <a:spcPts val="46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Zn</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O</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m:t>
                    </m:r>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ZnO</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+2</m:t>
                    </m:r>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Ag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mc:Choice>
        <mc:Fallback>
          <p:sp>
            <p:nvSpPr>
              <p:cNvPr id="5" name="QB_6_AS.58_1#0657fbf10?vopoq=1&amp;pid=fa635fd1d&amp;color=0,0,0&amp;vtp=1&amp;bbb=1&amp;hb=1"/>
              <p:cNvSpPr>
                <a:spLocks noRot="1" noChangeAspect="1" noMove="1" noResize="1" noEditPoints="1" noAdjustHandles="1" noChangeArrowheads="1" noChangeShapeType="1" noTextEdit="1"/>
              </p:cNvSpPr>
              <p:nvPr/>
            </p:nvSpPr>
            <p:spPr>
              <a:xfrm>
                <a:off x="649224" y="1966341"/>
                <a:ext cx="10899648" cy="1646555"/>
              </a:xfrm>
              <a:prstGeom prst="rect">
                <a:avLst/>
              </a:prstGeom>
              <a:blipFill>
                <a:blip r:embed="rId4"/>
                <a:stretch>
                  <a:fillRect l="-1734" b="-851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B_6_BD.59_1#e5f1dc479?vopoq=1&amp;pid=fa635fd1d&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（3）我国是电池生产和消费大国，每年将产生上百亿枚废旧电池</a:t>
            </a:r>
            <a:r>
              <a:rPr lang="en-US" altLang="zh-CN" sz="2400" b="0" i="0">
                <a:solidFill>
                  <a:srgbClr val="000000"/>
                </a:solidFill>
                <a:latin typeface="Times New Roman" pitchFamily="34" charset="0"/>
                <a:ea typeface="SimSun" pitchFamily="34" charset="-122"/>
                <a:cs typeface="Times New Roman" pitchFamily="34" charset="-120"/>
              </a:rPr>
              <a:t>。你认为废弃电</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池应如何处理：</a:t>
            </a:r>
            <a:r>
              <a:rPr lang="en-US" altLang="zh-CN" sz="2400" i="0">
                <a:solidFill>
                  <a:srgbClr val="000000"/>
                </a:solidFill>
                <a:latin typeface="SimSun" pitchFamily="34" charset="0"/>
                <a:ea typeface="SimSun" pitchFamily="34" charset="-122"/>
                <a:cs typeface="SimSun" pitchFamily="34" charset="-120"/>
              </a:rPr>
              <a:t>____________________________</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写一条即可）。</a:t>
            </a:r>
            <a:endParaRPr lang="en-US" altLang="zh-CN" sz="2400" dirty="0"/>
          </a:p>
        </p:txBody>
      </p:sp>
      <p:sp>
        <p:nvSpPr>
          <p:cNvPr id="3" name="QB_6_AN.60_1#e5f1dc479.blank?vopoq=1&amp;pid=fa635fd1d&amp;color=0,0,0&amp;vpa=16&amp;vtp=1&amp;bbb=1"/>
          <p:cNvSpPr/>
          <p:nvPr/>
        </p:nvSpPr>
        <p:spPr>
          <a:xfrm>
            <a:off x="2799492" y="1373270"/>
            <a:ext cx="418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投入有害垃圾箱（合理即可）</a:t>
            </a:r>
            <a:endParaRPr lang="en-US" altLang="zh-CN" sz="2400" dirty="0"/>
          </a:p>
        </p:txBody>
      </p:sp>
      <p:sp>
        <p:nvSpPr>
          <p:cNvPr id="4" name="QB_6_AS.61_1#e5f1dc479?vopoq=1&amp;pid=fa635fd1d&amp;color=0,0,0&amp;vtp=1&amp;bbb=1&amp;hb=1"/>
          <p:cNvSpPr/>
          <p:nvPr/>
        </p:nvSpPr>
        <p:spPr>
          <a:xfrm>
            <a:off x="649224" y="197182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废弃电池中含有有毒的重金属，可以将废弃电池投入有害垃圾箱</a:t>
            </a:r>
            <a:r>
              <a:rPr lang="en-US" altLang="zh-CN" sz="2400" b="0" i="0">
                <a:solidFill>
                  <a:srgbClr val="FF0000"/>
                </a:solidFill>
                <a:latin typeface="Times New Roman" pitchFamily="34" charset="0"/>
                <a:ea typeface="SimSun" pitchFamily="34" charset="-122"/>
                <a:cs typeface="Times New Roman" pitchFamily="34" charset="-120"/>
              </a:rPr>
              <a:t>，或联</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系有关电池回收部门集中回收处理等</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O_5_BD.62_1#4ffd0c792?sp=1&amp;vopoq=1&amp;pid=5ea73de0f&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14.</a:t>
            </a:r>
            <a:r>
              <a:rPr lang="en-US" altLang="zh-CN" sz="2400" b="0" i="0" dirty="0">
                <a:solidFill>
                  <a:srgbClr val="000000"/>
                </a:solidFill>
                <a:latin typeface="仿宋" pitchFamily="34" charset="0"/>
                <a:ea typeface="仿宋" pitchFamily="34" charset="-122"/>
                <a:cs typeface="仿宋" pitchFamily="34" charset="-120"/>
              </a:rPr>
              <a:t>[2023山东平邑二模]</a:t>
            </a:r>
            <a:r>
              <a:rPr lang="en-US" altLang="zh-CN" sz="2400" b="0" i="0" dirty="0">
                <a:solidFill>
                  <a:srgbClr val="000000"/>
                </a:solidFill>
                <a:latin typeface="Times New Roman" pitchFamily="34" charset="0"/>
                <a:ea typeface="SimSun" pitchFamily="34" charset="-122"/>
                <a:cs typeface="Times New Roman" pitchFamily="34" charset="-120"/>
              </a:rPr>
              <a:t>（6分）冶金科学家研究出一种以“氢能炼钢”替代</a:t>
            </a:r>
            <a:r>
              <a:rPr lang="en-US" altLang="zh-CN" sz="2400" b="0" i="0">
                <a:solidFill>
                  <a:srgbClr val="000000"/>
                </a:solidFill>
                <a:latin typeface="Times New Roman" pitchFamily="34" charset="0"/>
                <a:ea typeface="SimSun" pitchFamily="34" charset="-122"/>
                <a:cs typeface="Times New Roman" pitchFamily="34" charset="-120"/>
              </a:rPr>
              <a:t>“焦炭炼</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钢</a:t>
            </a:r>
            <a:r>
              <a:rPr lang="en-US" altLang="zh-CN" sz="2400" b="0" i="0" dirty="0">
                <a:solidFill>
                  <a:srgbClr val="000000"/>
                </a:solidFill>
                <a:latin typeface="Times New Roman" pitchFamily="34" charset="0"/>
                <a:ea typeface="SimSun" pitchFamily="34" charset="-122"/>
                <a:cs typeface="Times New Roman" pitchFamily="34" charset="-120"/>
              </a:rPr>
              <a:t>”的工艺，其流程如图所示。</a:t>
            </a:r>
            <a:endParaRPr lang="en-US" altLang="zh-CN" sz="2400" dirty="0"/>
          </a:p>
        </p:txBody>
      </p:sp>
      <p:pic>
        <p:nvPicPr>
          <p:cNvPr id="3" name="QO_5_BD.62_2#4ffd0c792?vopoq=1&amp;pid=5ea73de0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12464" y="2036210"/>
            <a:ext cx="4764024" cy="30449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3_1#f16a082b5?vopoq=1&amp;pid=4ffd0c792&amp;color=0,0,0&amp;mp=1&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（1）高温下，用</a:t>
                </a:r>
                <a14:m>
                  <m:oMath xmlns:m="http://schemas.openxmlformats.org/officeDocument/2006/math">
                    <m:sSub>
                      <m:sSubPr>
                        <m:ctrlPr>
                          <a:rPr lang="en-US" altLang="zh-CN" sz="2400" b="0" i="1" dirty="0" smtClean="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炼铁时反应的化学方程式为</a:t>
                </a:r>
                <a:r>
                  <a:rPr lang="en-US" altLang="zh-CN" sz="2400" i="0">
                    <a:solidFill>
                      <a:srgbClr val="000000"/>
                    </a:solidFill>
                    <a:latin typeface="SimSun" pitchFamily="34" charset="0"/>
                    <a:ea typeface="SimSun" pitchFamily="34" charset="-122"/>
                    <a:cs typeface="SimSun" pitchFamily="34" charset="-120"/>
                  </a:rPr>
                  <a:t>__________________________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mc:Choice>
        <mc:Fallback>
          <p:sp>
            <p:nvSpPr>
              <p:cNvPr id="2" name="QB_6_BD.63_1#f16a082b5?vopoq=1&amp;pid=4ffd0c792&amp;color=0,0,0&amp;mp=1&amp;vtp=1&amp;bt=1&amp;bbb=1"/>
              <p:cNvSpPr>
                <a:spLocks noRot="1" noChangeAspect="1" noMove="1" noResize="1" noEditPoints="1" noAdjustHandles="1" noChangeArrowheads="1" noChangeShapeType="1" noTextEdit="1"/>
              </p:cNvSpPr>
              <p:nvPr/>
            </p:nvSpPr>
            <p:spPr>
              <a:xfrm>
                <a:off x="649224" y="859537"/>
                <a:ext cx="10899648" cy="474599"/>
              </a:xfrm>
              <a:prstGeom prst="rect">
                <a:avLst/>
              </a:prstGeom>
              <a:blipFill>
                <a:blip r:embed="rId3"/>
                <a:stretch>
                  <a:fillRect l="-1734" t="-1282" b="-384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4_1#f16a082b5.blank?vopoq=1&amp;pid=4ffd0c792&amp;color=0,0,0&amp;mp=1&amp;vpa=17&amp;vtp=1&amp;bbb=1&amp;rh=39.25504"/>
              <p:cNvSpPr/>
              <p:nvPr/>
            </p:nvSpPr>
            <p:spPr>
              <a:xfrm>
                <a:off x="6967410" y="811593"/>
                <a:ext cx="3931539" cy="498539"/>
              </a:xfrm>
              <a:prstGeom prst="rect">
                <a:avLst/>
              </a:prstGeom>
              <a:noFill/>
              <a:ln/>
            </p:spPr>
            <p:txBody>
              <a:bodyPr wrap="none" lIns="0" tIns="0" rIns="0" bIns="0" rtlCol="0" anchor="t"/>
              <a:lstStyle/>
              <a:p>
                <a:pPr algn="ctr" latinLnBrk="1">
                  <a:lnSpc>
                    <a:spcPts val="4400"/>
                  </a:lnSpc>
                </a:pPr>
                <a14:m>
                  <m:oMath xmlns:m="http://schemas.openxmlformats.org/officeDocument/2006/math">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+3</m:t>
                    </m:r>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2000">
                                      <a:solidFill>
                                        <a:srgbClr val="FF0000"/>
                                      </a:solidFill>
                                      <a:latin typeface="Cambria Math" panose="02040503050406030204" pitchFamily="18" charset="0"/>
                                    </a:rPr>
                                    <m:t>高温</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2</m:t>
                    </m:r>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+3</m:t>
                    </m:r>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O</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3" name="QB_6_AN.64_1#f16a082b5.blank?vopoq=1&amp;pid=4ffd0c792&amp;color=0,0,0&amp;mp=1&amp;vpa=17&amp;vtp=1&amp;bbb=1&amp;rh=39.25504"/>
              <p:cNvSpPr>
                <a:spLocks noRot="1" noChangeAspect="1" noMove="1" noResize="1" noEditPoints="1" noAdjustHandles="1" noChangeArrowheads="1" noChangeShapeType="1" noTextEdit="1"/>
              </p:cNvSpPr>
              <p:nvPr/>
            </p:nvSpPr>
            <p:spPr>
              <a:xfrm>
                <a:off x="6967410" y="811593"/>
                <a:ext cx="3931539" cy="498539"/>
              </a:xfrm>
              <a:prstGeom prst="rect">
                <a:avLst/>
              </a:prstGeom>
              <a:blipFill>
                <a:blip r:embed="rId4"/>
                <a:stretch>
                  <a:fillRect/>
                </a:stretch>
              </a:blipFill>
              <a:ln/>
            </p:spPr>
            <p:txBody>
              <a:bodyPr/>
              <a:lstStyle/>
              <a:p>
                <a:r>
                  <a:rPr lang="zh-CN" altLang="en-US">
                    <a:noFill/>
                  </a:rPr>
                  <a:t> </a:t>
                </a:r>
              </a:p>
            </p:txBody>
          </p:sp>
        </mc:Fallback>
      </mc:AlternateContent>
      <p:sp>
        <p:nvSpPr>
          <p:cNvPr id="4" name="QB_6_AS.65_1#f16a082b5?vopoq=1&amp;pid=4ffd0c792&amp;color=0,0,0&amp;vtp=1&amp;bbb=1&amp;hb=1"/>
          <p:cNvSpPr/>
          <p:nvPr/>
        </p:nvSpPr>
        <p:spPr>
          <a:xfrm>
            <a:off x="649224" y="133477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根据工艺流程图，在高温下，氢气与氧化铁反应生成铁和水</a:t>
            </a:r>
            <a:r>
              <a:rPr lang="en-US" altLang="zh-CN" sz="2400" b="0" i="0">
                <a:solidFill>
                  <a:srgbClr val="FF0000"/>
                </a:solidFill>
                <a:latin typeface="Times New Roman" pitchFamily="34" charset="0"/>
                <a:ea typeface="SimSun" pitchFamily="34" charset="-122"/>
                <a:cs typeface="Times New Roman" pitchFamily="34" charset="-120"/>
              </a:rPr>
              <a:t>，据此书写</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反应的化学方程式</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B_6_BD.66_1#c4803de5a?vopoq=1&amp;pid=4ffd0c792&amp;color=0,0,0&amp;vtp=1&amp;bt=1&amp;bbb=1&amp;hb=1"/>
          <p:cNvSpPr/>
          <p:nvPr/>
        </p:nvSpPr>
        <p:spPr>
          <a:xfrm>
            <a:off x="649224" y="859537"/>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（2）跟“焦炭炼钢”工艺相比，“氢能炼钢</a:t>
            </a:r>
            <a:r>
              <a:rPr lang="en-US" altLang="zh-CN" sz="2400" b="0" i="0">
                <a:solidFill>
                  <a:srgbClr val="000000"/>
                </a:solidFill>
                <a:latin typeface="Times New Roman" pitchFamily="34" charset="0"/>
                <a:ea typeface="SimSun" pitchFamily="34" charset="-122"/>
                <a:cs typeface="Times New Roman" pitchFamily="34" charset="-120"/>
              </a:rPr>
              <a:t>”的主要优点有</a:t>
            </a:r>
            <a:r>
              <a:rPr lang="en-US" altLang="zh-CN" sz="2400" i="0">
                <a:solidFill>
                  <a:srgbClr val="000000"/>
                </a:solidFill>
                <a:latin typeface="SimSun" pitchFamily="34" charset="0"/>
                <a:ea typeface="SimSun" pitchFamily="34" charset="-122"/>
                <a:cs typeface="SimSun" pitchFamily="34" charset="-120"/>
              </a:rPr>
              <a:t>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67_1#c4803de5a.blank?vopoq=1&amp;pid=4ffd0c792&amp;color=0,0,0&amp;vpa=18&amp;vtp=1&amp;bbb=1&amp;hb=1"/>
          <p:cNvSpPr/>
          <p:nvPr/>
        </p:nvSpPr>
        <p:spPr>
          <a:xfrm>
            <a:off x="649224" y="831597"/>
            <a:ext cx="10894782"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不排放二氧化碳</a:t>
            </a:r>
            <a:r>
              <a:rPr lang="en-US" altLang="zh-CN" sz="2400" b="0" i="0" dirty="0">
                <a:solidFill>
                  <a:srgbClr val="FF0000"/>
                </a:solidFill>
                <a:latin typeface="Times New Roman" pitchFamily="34" charset="0"/>
                <a:ea typeface="SimSun" pitchFamily="34" charset="-122"/>
                <a:cs typeface="Times New Roman" pitchFamily="34" charset="-120"/>
              </a:rPr>
              <a:t>，无污染</a:t>
            </a:r>
            <a:endParaRPr lang="en-US" altLang="zh-CN" sz="2400" dirty="0"/>
          </a:p>
        </p:txBody>
      </p:sp>
      <p:sp>
        <p:nvSpPr>
          <p:cNvPr id="4" name="QB_6_AS.68_1#c4803de5a?vopoq=1&amp;pid=4ffd0c792&amp;color=0,0,0&amp;vtp=1&amp;bbb=1"/>
          <p:cNvSpPr/>
          <p:nvPr/>
        </p:nvSpPr>
        <p:spPr>
          <a:xfrm>
            <a:off x="649224" y="1959673"/>
            <a:ext cx="10899648" cy="474599"/>
          </a:xfrm>
          <a:prstGeom prst="rect">
            <a:avLst/>
          </a:prstGeom>
          <a:noFill/>
          <a:ln/>
        </p:spPr>
        <p:txBody>
          <a:bodyPr wrap="none" lIns="0" tIns="0" rIns="0" bIns="0" rtlCol="0" anchor="t"/>
          <a:lstStyle/>
          <a:p>
            <a:pPr algn="l" latinLnBrk="1">
              <a:lnSpc>
                <a:spcPts val="4200"/>
              </a:lnSpc>
            </a:pPr>
            <a:r>
              <a:rPr lang="en-US" altLang="zh-CN" sz="2400" b="0" i="0" spc="-100" dirty="0">
                <a:solidFill>
                  <a:srgbClr val="FF0000"/>
                </a:solidFill>
                <a:latin typeface="Times New Roman" pitchFamily="34" charset="0"/>
                <a:ea typeface="SimHei" pitchFamily="34" charset="-122"/>
                <a:cs typeface="Times New Roman" pitchFamily="34" charset="-120"/>
              </a:rPr>
              <a:t>【解析】</a:t>
            </a:r>
            <a:r>
              <a:rPr lang="en-US" altLang="zh-CN" sz="2400" b="0" i="0" spc="-100" dirty="0">
                <a:solidFill>
                  <a:srgbClr val="FF0000"/>
                </a:solidFill>
                <a:latin typeface="Times New Roman" pitchFamily="34" charset="0"/>
                <a:ea typeface="SimSun" pitchFamily="34" charset="-122"/>
                <a:cs typeface="Times New Roman" pitchFamily="34" charset="-120"/>
              </a:rPr>
              <a:t>跟“焦炭炼钢”工艺相比，“氢能炼钢”的主要优点有不排放二氧化碳，无污染。</a:t>
            </a:r>
            <a:endParaRPr lang="en-US" altLang="zh-CN" sz="24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6_BD.69_1#984c5e0eb?vopoq=1&amp;pid=4ffd0c792&amp;color=0,0,0&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（3）</a:t>
            </a:r>
            <a:r>
              <a:rPr lang="en-US" altLang="zh-CN" sz="2400" b="0" i="0">
                <a:solidFill>
                  <a:srgbClr val="000000"/>
                </a:solidFill>
                <a:latin typeface="Times New Roman" pitchFamily="34" charset="0"/>
                <a:ea typeface="SimSun" pitchFamily="34" charset="-122"/>
                <a:cs typeface="Times New Roman" pitchFamily="34" charset="-120"/>
              </a:rPr>
              <a:t>向炼钢炉中加入废钢的目的：</a:t>
            </a:r>
            <a:r>
              <a:rPr lang="en-US" altLang="zh-CN" sz="2400" i="0">
                <a:solidFill>
                  <a:srgbClr val="000000"/>
                </a:solidFill>
                <a:latin typeface="SimSun" pitchFamily="34" charset="0"/>
                <a:ea typeface="SimSun" pitchFamily="34" charset="-122"/>
                <a:cs typeface="SimSun" pitchFamily="34" charset="-120"/>
              </a:rPr>
              <a:t>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70_1#984c5e0eb.blank?vopoq=1&amp;pid=4ffd0c792&amp;color=0,0,0&amp;vpa=19&amp;vtp=1&amp;bbb=1"/>
          <p:cNvSpPr/>
          <p:nvPr/>
        </p:nvSpPr>
        <p:spPr>
          <a:xfrm>
            <a:off x="5390292" y="810007"/>
            <a:ext cx="2659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调节钢中的含碳量</a:t>
            </a:r>
            <a:endParaRPr lang="en-US" altLang="zh-CN" sz="2400" dirty="0"/>
          </a:p>
        </p:txBody>
      </p:sp>
      <mc:AlternateContent xmlns:mc="http://schemas.openxmlformats.org/markup-compatibility/2006">
        <mc:Choice xmlns:a14="http://schemas.microsoft.com/office/drawing/2010/main" Requires="a14">
          <p:sp>
            <p:nvSpPr>
              <p:cNvPr id="4" name="QB_6_AS.71_1#984c5e0eb?vopoq=1&amp;pid=4ffd0c792&amp;color=0,0,0&amp;vtp=1&amp;bbb=1&amp;hb=1"/>
              <p:cNvSpPr/>
              <p:nvPr/>
            </p:nvSpPr>
            <p:spPr>
              <a:xfrm>
                <a:off x="649224" y="1334770"/>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用</a:t>
                </a: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和铁精矿反应得到的是海绵状铁，不含碳，</a:t>
                </a:r>
                <a:r>
                  <a:rPr lang="en-US" altLang="zh-CN" sz="2400" b="0" i="0">
                    <a:solidFill>
                      <a:srgbClr val="FF0000"/>
                    </a:solidFill>
                    <a:latin typeface="Times New Roman" pitchFamily="34" charset="0"/>
                    <a:ea typeface="SimSun" pitchFamily="34" charset="-122"/>
                    <a:cs typeface="Times New Roman" pitchFamily="34" charset="-120"/>
                  </a:rPr>
                  <a:t>为调节钢中的含碳量，</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可以加入废钢</a:t>
                </a:r>
                <a:r>
                  <a:rPr lang="en-US" altLang="zh-CN" sz="2400" b="0" i="0" dirty="0">
                    <a:solidFill>
                      <a:srgbClr val="FF0000"/>
                    </a:solidFill>
                    <a:latin typeface="Times New Roman" pitchFamily="34" charset="0"/>
                    <a:ea typeface="SimSun" pitchFamily="34" charset="-122"/>
                    <a:cs typeface="Times New Roman" pitchFamily="34" charset="-120"/>
                  </a:rPr>
                  <a:t>，以提高钢的性能</a:t>
                </a:r>
                <a:r>
                  <a:rPr lang="en-US" altLang="zh-CN" sz="2400" b="0" i="0">
                    <a:solidFill>
                      <a:srgbClr val="FF0000"/>
                    </a:solidFill>
                    <a:latin typeface="Times New Roman" pitchFamily="34" charset="0"/>
                    <a:ea typeface="SimSun" pitchFamily="34" charset="-122"/>
                    <a:cs typeface="Times New Roman" pitchFamily="34" charset="-120"/>
                  </a:rPr>
                  <a:t>。所以向炼钢炉中加入废钢的目的是调节钢中的</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碳含量</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mc:Choice>
        <mc:Fallback>
          <p:sp>
            <p:nvSpPr>
              <p:cNvPr id="4" name="QB_6_AS.71_1#984c5e0eb?vopoq=1&amp;pid=4ffd0c792&amp;color=0,0,0&amp;vtp=1&amp;bbb=1&amp;hb=1"/>
              <p:cNvSpPr>
                <a:spLocks noRot="1" noChangeAspect="1" noMove="1" noResize="1" noEditPoints="1" noAdjustHandles="1" noChangeArrowheads="1" noChangeShapeType="1" noTextEdit="1"/>
              </p:cNvSpPr>
              <p:nvPr/>
            </p:nvSpPr>
            <p:spPr>
              <a:xfrm>
                <a:off x="649224" y="1334770"/>
                <a:ext cx="10899648" cy="1592199"/>
              </a:xfrm>
              <a:prstGeom prst="rect">
                <a:avLst/>
              </a:prstGeom>
              <a:blipFill>
                <a:blip r:embed="rId3"/>
                <a:stretch>
                  <a:fillRect l="-1734" b="-9962"/>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5_BD.72_1#5aff44084?sp=1&amp;vopoq=1&amp;pid=5ea73de0f&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15.</a:t>
            </a:r>
            <a:r>
              <a:rPr lang="en-US" altLang="zh-CN" sz="2400" b="0" i="0" dirty="0">
                <a:solidFill>
                  <a:srgbClr val="000000"/>
                </a:solidFill>
                <a:latin typeface="仿宋" pitchFamily="34" charset="0"/>
                <a:ea typeface="仿宋" pitchFamily="34" charset="-122"/>
                <a:cs typeface="仿宋" pitchFamily="34" charset="-120"/>
              </a:rPr>
              <a:t>[2024内蒙古通辽模拟]</a:t>
            </a:r>
            <a:r>
              <a:rPr lang="en-US" altLang="zh-CN" sz="2400" b="0" i="0" dirty="0">
                <a:solidFill>
                  <a:srgbClr val="000000"/>
                </a:solidFill>
                <a:latin typeface="Times New Roman" pitchFamily="34" charset="0"/>
                <a:ea typeface="SimSun" pitchFamily="34" charset="-122"/>
                <a:cs typeface="Times New Roman" pitchFamily="34" charset="-120"/>
              </a:rPr>
              <a:t>（8分）控制变量法是科学探究的重要方法之一</a:t>
            </a:r>
            <a:r>
              <a:rPr lang="en-US" altLang="zh-CN" sz="2400" b="0" i="0">
                <a:solidFill>
                  <a:srgbClr val="000000"/>
                </a:solidFill>
                <a:latin typeface="Times New Roman" pitchFamily="34" charset="0"/>
                <a:ea typeface="SimSun" pitchFamily="34" charset="-122"/>
                <a:cs typeface="Times New Roman" pitchFamily="34" charset="-120"/>
              </a:rPr>
              <a:t>。请结合</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下列实验</a:t>
            </a:r>
            <a:r>
              <a:rPr lang="en-US" altLang="zh-CN" sz="2400" b="0" i="0" dirty="0">
                <a:solidFill>
                  <a:srgbClr val="000000"/>
                </a:solidFill>
                <a:latin typeface="Times New Roman" pitchFamily="34" charset="0"/>
                <a:ea typeface="SimSun" pitchFamily="34" charset="-122"/>
                <a:cs typeface="Times New Roman" pitchFamily="34" charset="-120"/>
              </a:rPr>
              <a:t>，回答相关问题。</a:t>
            </a:r>
            <a:endParaRPr lang="en-US" altLang="zh-CN" sz="2400" dirty="0"/>
          </a:p>
        </p:txBody>
      </p:sp>
      <p:pic>
        <p:nvPicPr>
          <p:cNvPr id="3" name="QO_5_BD.72_2#5aff44084?vopoq=1&amp;pid=5ea73de0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19856" y="2036210"/>
            <a:ext cx="5349240"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73_1#c13db85da?vopoq=1&amp;pid=5aff44084&amp;color=0,0,0&amp;vtp=1&amp;bbb=1&amp;hb=1"/>
          <p:cNvSpPr/>
          <p:nvPr/>
        </p:nvSpPr>
        <p:spPr>
          <a:xfrm>
            <a:off x="649224" y="420791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（1）A实验中，观察到薄铜片上的乒乓球碎片先燃烧，滤纸碎片后燃烧</a:t>
            </a:r>
            <a:r>
              <a:rPr lang="en-US" altLang="zh-CN" sz="2400" b="0" i="0">
                <a:solidFill>
                  <a:srgbClr val="000000"/>
                </a:solidFill>
                <a:latin typeface="Times New Roman" pitchFamily="34" charset="0"/>
                <a:ea typeface="SimSun" pitchFamily="34" charset="-122"/>
                <a:cs typeface="Times New Roman" pitchFamily="34" charset="-120"/>
              </a:rPr>
              <a:t>，可以说</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明燃烧条件之一是</a:t>
            </a:r>
            <a:r>
              <a:rPr lang="en-US" altLang="zh-CN" sz="2400" i="0">
                <a:solidFill>
                  <a:srgbClr val="000000"/>
                </a:solidFill>
                <a:latin typeface="SimSun" pitchFamily="34" charset="0"/>
                <a:ea typeface="SimSun" pitchFamily="34" charset="-122"/>
                <a:cs typeface="SimSun" pitchFamily="34" charset="-120"/>
              </a:rPr>
              <a:t>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5" name="QB_6_AN.74_1#c13db85da.blank?vopoq=1&amp;pid=5aff44084&amp;color=0,0,0&amp;vpa=20&amp;vtp=1&amp;bbb=1"/>
          <p:cNvSpPr/>
          <p:nvPr/>
        </p:nvSpPr>
        <p:spPr>
          <a:xfrm>
            <a:off x="3104292" y="4717180"/>
            <a:ext cx="3573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温度达到可燃物的着火点</a:t>
            </a:r>
            <a:endParaRPr lang="en-US" altLang="zh-CN" sz="2400" dirty="0"/>
          </a:p>
        </p:txBody>
      </p:sp>
      <p:sp>
        <p:nvSpPr>
          <p:cNvPr id="6" name="QB_6_AS.75_1#c13db85da?vopoq=1&amp;pid=5aff44084&amp;color=0,0,0&amp;vtp=1&amp;bbb=1&amp;hb=1"/>
          <p:cNvSpPr/>
          <p:nvPr/>
        </p:nvSpPr>
        <p:spPr>
          <a:xfrm>
            <a:off x="649224" y="531065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A实验中，观察到薄铜片上的乒乓球碎片先燃烧，滤纸碎片后燃烧</a:t>
            </a:r>
            <a:r>
              <a:rPr lang="en-US" altLang="zh-CN" sz="2400" b="0" i="0">
                <a:solidFill>
                  <a:srgbClr val="FF0000"/>
                </a:solidFill>
                <a:latin typeface="Times New Roman" pitchFamily="34" charset="0"/>
                <a:ea typeface="SimSun" pitchFamily="34" charset="-122"/>
                <a:cs typeface="Times New Roman" pitchFamily="34" charset="-120"/>
              </a:rPr>
              <a:t>，可以</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说明燃烧条件之一是温度达到可燃物的着火点</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B_6_BD.76_1#20a399409?vopoq=1&amp;pid=5aff44084&amp;color=0,0,0&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（2）B实验中</a:t>
            </a:r>
            <a:r>
              <a:rPr lang="en-US" altLang="zh-CN" sz="2400" b="0" i="0">
                <a:solidFill>
                  <a:srgbClr val="000000"/>
                </a:solidFill>
                <a:latin typeface="Times New Roman" pitchFamily="34" charset="0"/>
                <a:ea typeface="SimSun" pitchFamily="34" charset="-122"/>
                <a:cs typeface="Times New Roman" pitchFamily="34" charset="-120"/>
              </a:rPr>
              <a:t>，试管</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填“①”或“②”）中的铁钉会生锈。</a:t>
            </a:r>
            <a:endParaRPr lang="en-US" altLang="zh-CN" sz="2400" dirty="0"/>
          </a:p>
        </p:txBody>
      </p:sp>
      <p:sp>
        <p:nvSpPr>
          <p:cNvPr id="3" name="QB_6_AN.77_1#20a399409.blank?vopoq=1&amp;pid=5aff44084&amp;color=0,0,0&amp;vpa=21&amp;vtp=1"/>
          <p:cNvSpPr/>
          <p:nvPr/>
        </p:nvSpPr>
        <p:spPr>
          <a:xfrm>
            <a:off x="3459892" y="810007"/>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①</a:t>
            </a:r>
            <a:endParaRPr lang="en-US" altLang="zh-CN" sz="2400" dirty="0"/>
          </a:p>
        </p:txBody>
      </p:sp>
      <p:sp>
        <p:nvSpPr>
          <p:cNvPr id="4" name="QB_6_AS.78_1#20a399409?vopoq=1&amp;pid=5aff44084&amp;color=0,0,0&amp;vtp=1&amp;bbb=1&amp;hb=1"/>
          <p:cNvSpPr/>
          <p:nvPr/>
        </p:nvSpPr>
        <p:spPr>
          <a:xfrm>
            <a:off x="649224" y="139738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试管①中的铁钉与氧气和水同时接触，铁钉发生锈蚀；试管</a:t>
            </a:r>
            <a:r>
              <a:rPr lang="en-US" altLang="zh-CN" sz="2400" b="0" i="0">
                <a:solidFill>
                  <a:srgbClr val="FF0000"/>
                </a:solidFill>
                <a:latin typeface="Times New Roman" pitchFamily="34" charset="0"/>
                <a:ea typeface="SimSun" pitchFamily="34" charset="-122"/>
                <a:cs typeface="Times New Roman" pitchFamily="34" charset="-120"/>
              </a:rPr>
              <a:t>②中的铁钉</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只与水接触</a:t>
            </a:r>
            <a:r>
              <a:rPr lang="en-US" altLang="zh-CN" sz="2400" b="0" i="0" dirty="0">
                <a:solidFill>
                  <a:srgbClr val="FF0000"/>
                </a:solidFill>
                <a:latin typeface="Times New Roman" pitchFamily="34" charset="0"/>
                <a:ea typeface="SimSun" pitchFamily="34" charset="-122"/>
                <a:cs typeface="Times New Roman" pitchFamily="34" charset="-120"/>
              </a:rPr>
              <a:t>，没有发生锈蚀。</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6_BD.79_1#7b342e85f?vopoq=1&amp;pid=5aff44084&amp;color=0,0,0&amp;vtp=1&amp;bt=1&amp;bbb=1&amp;hb=1"/>
          <p:cNvSpPr/>
          <p:nvPr/>
        </p:nvSpPr>
        <p:spPr>
          <a:xfrm>
            <a:off x="649224" y="859536"/>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（3）C实验中，试管④内反应更剧烈</a:t>
            </a:r>
            <a:r>
              <a:rPr lang="en-US" altLang="zh-CN" sz="2400" b="0" i="0">
                <a:solidFill>
                  <a:srgbClr val="000000"/>
                </a:solidFill>
                <a:latin typeface="Times New Roman" pitchFamily="34" charset="0"/>
                <a:ea typeface="SimSun" pitchFamily="34" charset="-122"/>
                <a:cs typeface="Times New Roman" pitchFamily="34" charset="-120"/>
              </a:rPr>
              <a:t>，说明金属与酸反应的速率与</a:t>
            </a:r>
            <a:r>
              <a:rPr lang="en-US" altLang="zh-CN" sz="2400" i="0">
                <a:solidFill>
                  <a:srgbClr val="000000"/>
                </a:solidFill>
                <a:latin typeface="SimSun" pitchFamily="34" charset="0"/>
                <a:ea typeface="SimSun" pitchFamily="34" charset="-122"/>
                <a:cs typeface="SimSun" pitchFamily="34" charset="-120"/>
              </a:rPr>
              <a:t>__________</a:t>
            </a:r>
            <a:r>
              <a:rPr lang="en-US" altLang="zh-CN" sz="2400" b="0" i="0">
                <a:solidFill>
                  <a:srgbClr val="000000"/>
                </a:solidFill>
                <a:latin typeface="Times New Roman" pitchFamily="34" charset="0"/>
                <a:ea typeface="SimSun" pitchFamily="34" charset="-122"/>
                <a:cs typeface="Times New Roman" pitchFamily="34" charset="-120"/>
              </a:rPr>
              <a:t>有</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关，反应的化学方程式是</a:t>
            </a:r>
            <a:r>
              <a:rPr lang="en-US" altLang="zh-CN" sz="2400" i="0">
                <a:solidFill>
                  <a:srgbClr val="000000"/>
                </a:solidFill>
                <a:latin typeface="SimSun" pitchFamily="34" charset="0"/>
                <a:ea typeface="SimSun" pitchFamily="34" charset="-122"/>
                <a:cs typeface="SimSun" pitchFamily="34" charset="-120"/>
              </a:rPr>
              <a:t>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3" name="QB_6_AN.80_1#7b342e85f.blank?vopoq=1&amp;pid=5aff44084&amp;color=0,0,0&amp;vpa=22&amp;vtp=1&amp;bbb=1"/>
          <p:cNvSpPr/>
          <p:nvPr/>
        </p:nvSpPr>
        <p:spPr>
          <a:xfrm>
            <a:off x="9555893" y="831596"/>
            <a:ext cx="14398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酸的浓度</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81_1#7b342e85f.blank?vopoq=1&amp;pid=5aff44084&amp;color=0,0,0&amp;vpa=23&amp;vtp=1&amp;bbb=1&amp;rh=31.66"/>
              <p:cNvSpPr/>
              <p:nvPr/>
            </p:nvSpPr>
            <p:spPr>
              <a:xfrm>
                <a:off x="4013136" y="1435608"/>
                <a:ext cx="3644837" cy="396494"/>
              </a:xfrm>
              <a:prstGeom prst="rect">
                <a:avLst/>
              </a:prstGeom>
              <a:noFill/>
              <a:ln/>
            </p:spPr>
            <p:txBody>
              <a:bodyPr wrap="none" lIns="0" tIns="0" rIns="0" bIns="0" rtlCol="0" anchor="t"/>
              <a:lstStyle/>
              <a:p>
                <a:pPr algn="ctr" latinLnBrk="1">
                  <a:lnSpc>
                    <a:spcPts val="3200"/>
                  </a:lnSpc>
                </a:pP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HCl</m:t>
                        </m:r>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FeCl</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4" name="QB_6_AN.81_1#7b342e85f.blank?vopoq=1&amp;pid=5aff44084&amp;color=0,0,0&amp;vpa=23&amp;vtp=1&amp;bbb=1&amp;rh=31.66"/>
              <p:cNvSpPr>
                <a:spLocks noRot="1" noChangeAspect="1" noMove="1" noResize="1" noEditPoints="1" noAdjustHandles="1" noChangeArrowheads="1" noChangeShapeType="1" noTextEdit="1"/>
              </p:cNvSpPr>
              <p:nvPr/>
            </p:nvSpPr>
            <p:spPr>
              <a:xfrm>
                <a:off x="4013136" y="1435608"/>
                <a:ext cx="3644837" cy="396494"/>
              </a:xfrm>
              <a:prstGeom prst="rect">
                <a:avLst/>
              </a:prstGeom>
              <a:blipFill>
                <a:blip r:embed="rId3"/>
                <a:stretch>
                  <a:fillRect/>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82_1#7b342e85f?vopoq=1&amp;pid=5aff44084&amp;color=0,0,0&amp;vtp=1&amp;bbb=1&amp;hb=1"/>
              <p:cNvSpPr/>
              <p:nvPr/>
            </p:nvSpPr>
            <p:spPr>
              <a:xfrm>
                <a:off x="649224" y="1966341"/>
                <a:ext cx="10899648" cy="1646555"/>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C实验中，两试管中的稀盐酸的溶质质量分数不同，其他条件均相同</a:t>
                </a:r>
                <a:r>
                  <a:rPr lang="en-US" altLang="zh-CN" sz="2400" b="0" i="0">
                    <a:solidFill>
                      <a:srgbClr val="FF0000"/>
                    </a:solidFill>
                    <a:latin typeface="Times New Roman" pitchFamily="34" charset="0"/>
                    <a:ea typeface="SimSun" pitchFamily="34" charset="-122"/>
                    <a:cs typeface="Times New Roman" pitchFamily="34" charset="-120"/>
                  </a:rPr>
                  <a:t>，试</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管</a:t>
                </a:r>
                <a:r>
                  <a:rPr lang="en-US" altLang="zh-CN" sz="2400" b="0" i="0" dirty="0">
                    <a:solidFill>
                      <a:srgbClr val="FF0000"/>
                    </a:solidFill>
                    <a:latin typeface="Times New Roman" pitchFamily="34" charset="0"/>
                    <a:ea typeface="SimSun" pitchFamily="34" charset="-122"/>
                    <a:cs typeface="Times New Roman" pitchFamily="34" charset="-120"/>
                  </a:rPr>
                  <a:t>④内反应更剧烈，说明金属与酸反应的速率与酸的浓度有关</a:t>
                </a:r>
                <a:r>
                  <a:rPr lang="en-US" altLang="zh-CN" sz="2400" b="0" i="0">
                    <a:solidFill>
                      <a:srgbClr val="FF0000"/>
                    </a:solidFill>
                    <a:latin typeface="Times New Roman" pitchFamily="34" charset="0"/>
                    <a:ea typeface="SimSun" pitchFamily="34" charset="-122"/>
                    <a:cs typeface="Times New Roman" pitchFamily="34" charset="-120"/>
                  </a:rPr>
                  <a:t>。铁和稀盐酸反应</a:t>
                </a:r>
              </a:p>
              <a:p>
                <a:pPr latinLnBrk="1">
                  <a:lnSpc>
                    <a:spcPts val="4600"/>
                  </a:lnSpc>
                </a:pPr>
                <a:r>
                  <a:rPr lang="en-US" altLang="zh-CN" sz="2400" b="0" i="0">
                    <a:solidFill>
                      <a:srgbClr val="FF0000"/>
                    </a:solidFill>
                    <a:latin typeface="Times New Roman" pitchFamily="34" charset="0"/>
                    <a:ea typeface="SimSun" pitchFamily="34" charset="-122"/>
                    <a:cs typeface="Times New Roman" pitchFamily="34" charset="-120"/>
                  </a:rPr>
                  <a:t>生成氯化亚铁和氢气</a:t>
                </a:r>
                <a:r>
                  <a:rPr lang="en-US" altLang="zh-CN" sz="2400" b="0" i="0" dirty="0">
                    <a:solidFill>
                      <a:srgbClr val="FF0000"/>
                    </a:solidFill>
                    <a:latin typeface="Times New Roman" pitchFamily="34" charset="0"/>
                    <a:ea typeface="SimSun" pitchFamily="34" charset="-122"/>
                    <a:cs typeface="Times New Roman" pitchFamily="34" charset="-120"/>
                  </a:rPr>
                  <a:t>，反应的化学方程式是</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HCl</m:t>
                        </m:r>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FeCl</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mc:Choice>
        <mc:Fallback>
          <p:sp>
            <p:nvSpPr>
              <p:cNvPr id="5" name="QB_6_AS.82_1#7b342e85f?vopoq=1&amp;pid=5aff44084&amp;color=0,0,0&amp;vtp=1&amp;bbb=1&amp;hb=1"/>
              <p:cNvSpPr>
                <a:spLocks noRot="1" noChangeAspect="1" noMove="1" noResize="1" noEditPoints="1" noAdjustHandles="1" noChangeArrowheads="1" noChangeShapeType="1" noTextEdit="1"/>
              </p:cNvSpPr>
              <p:nvPr/>
            </p:nvSpPr>
            <p:spPr>
              <a:xfrm>
                <a:off x="649224" y="1966341"/>
                <a:ext cx="10899648" cy="1646555"/>
              </a:xfrm>
              <a:prstGeom prst="rect">
                <a:avLst/>
              </a:prstGeom>
              <a:blipFill>
                <a:blip r:embed="rId4"/>
                <a:stretch>
                  <a:fillRect l="-1734" r="-1398" b="-851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3_1#9be1fff5c?sp=1&amp;vopoq=1&amp;pid=5ea73de0f&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16.</a:t>
                </a:r>
                <a:r>
                  <a:rPr lang="en-US" altLang="zh-CN" sz="2400" b="0" i="0" dirty="0">
                    <a:solidFill>
                      <a:srgbClr val="000000"/>
                    </a:solidFill>
                    <a:latin typeface="仿宋" pitchFamily="34" charset="0"/>
                    <a:ea typeface="仿宋" pitchFamily="34" charset="-122"/>
                    <a:cs typeface="仿宋" pitchFamily="34" charset="-120"/>
                  </a:rPr>
                  <a:t>[2023安徽宿州期中]</a:t>
                </a:r>
                <a:r>
                  <a:rPr lang="en-US" altLang="zh-CN" sz="2400" b="0" i="0" dirty="0">
                    <a:solidFill>
                      <a:srgbClr val="000000"/>
                    </a:solidFill>
                    <a:latin typeface="Times New Roman" pitchFamily="34" charset="0"/>
                    <a:ea typeface="SimSun" pitchFamily="34" charset="-122"/>
                    <a:cs typeface="Times New Roman" pitchFamily="34" charset="-120"/>
                  </a:rPr>
                  <a:t>（10分</a:t>
                </a:r>
                <a:r>
                  <a:rPr lang="en-US" altLang="zh-CN" sz="2400" b="0" i="0">
                    <a:solidFill>
                      <a:srgbClr val="000000"/>
                    </a:solidFill>
                    <a:latin typeface="Times New Roman" pitchFamily="34" charset="0"/>
                    <a:ea typeface="SimSun" pitchFamily="34" charset="-122"/>
                    <a:cs typeface="Times New Roman" pitchFamily="34" charset="-120"/>
                  </a:rPr>
                  <a:t>）某兴趣小组的同学从实验室收集到一桶含有</a:t>
                </a:r>
              </a:p>
              <a:p>
                <a:pPr latinLnBrk="1">
                  <a:lnSpc>
                    <a:spcPts val="4400"/>
                  </a:lnSpc>
                </a:pP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FeSO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4</m:t>
                        </m:r>
                      </m:sub>
                    </m:sSub>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CuSO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的废液，他们想从中回收金属铜和硫酸亚铁晶体</a:t>
                </a:r>
                <a:r>
                  <a:rPr lang="en-US" altLang="zh-CN" sz="2400" b="0" i="0">
                    <a:solidFill>
                      <a:srgbClr val="000000"/>
                    </a:solidFill>
                    <a:latin typeface="Times New Roman" pitchFamily="34" charset="0"/>
                    <a:ea typeface="SimSun" pitchFamily="34" charset="-122"/>
                    <a:cs typeface="Times New Roman" pitchFamily="34" charset="-120"/>
                  </a:rPr>
                  <a:t>，设计了如图实验</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方案</a:t>
                </a:r>
                <a:r>
                  <a:rPr lang="en-US" altLang="zh-CN" sz="2400" b="0" i="0" dirty="0">
                    <a:solidFill>
                      <a:srgbClr val="000000"/>
                    </a:solidFill>
                    <a:latin typeface="Times New Roman" pitchFamily="34" charset="0"/>
                    <a:ea typeface="SimSun" pitchFamily="34" charset="-122"/>
                    <a:cs typeface="Times New Roman" pitchFamily="34" charset="-120"/>
                  </a:rPr>
                  <a:t>，结合实验方案回答下列问题。</a:t>
                </a:r>
                <a:endParaRPr lang="en-US" altLang="zh-CN" sz="2400" dirty="0"/>
              </a:p>
            </p:txBody>
          </p:sp>
        </mc:Choice>
        <mc:Fallback>
          <p:sp>
            <p:nvSpPr>
              <p:cNvPr id="2" name="QO_5_BD.83_1#9be1fff5c?sp=1&amp;vopoq=1&amp;pid=5ea73de0f&amp;color=0,0,0&amp;vtp=1&amp;bt=1&amp;bbb=1&amp;hb=1"/>
              <p:cNvSpPr>
                <a:spLocks noRot="1" noChangeAspect="1" noMove="1" noResize="1" noEditPoints="1" noAdjustHandles="1" noChangeArrowheads="1" noChangeShapeType="1" noTextEdit="1"/>
              </p:cNvSpPr>
              <p:nvPr/>
            </p:nvSpPr>
            <p:spPr>
              <a:xfrm>
                <a:off x="649224" y="864000"/>
                <a:ext cx="10899648" cy="1592199"/>
              </a:xfrm>
              <a:prstGeom prst="rect">
                <a:avLst/>
              </a:prstGeom>
              <a:blipFill>
                <a:blip r:embed="rId3"/>
                <a:stretch>
                  <a:fillRect l="-1734" r="-559" b="-9962"/>
                </a:stretch>
              </a:blipFill>
              <a:ln/>
            </p:spPr>
            <p:txBody>
              <a:bodyPr/>
              <a:lstStyle/>
              <a:p>
                <a:r>
                  <a:rPr lang="zh-CN" altLang="en-US">
                    <a:noFill/>
                  </a:rPr>
                  <a:t> </a:t>
                </a:r>
              </a:p>
            </p:txBody>
          </p:sp>
        </mc:Fallback>
      </mc:AlternateContent>
      <p:pic>
        <p:nvPicPr>
          <p:cNvPr id="3" name="QO_5_BD.83_2#9be1fff5c?vopoq=1&amp;pid=5ea73de0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313432" y="2583580"/>
            <a:ext cx="7562088"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84_1#61565c455?vopoq=1&amp;pid=9be1fff5c&amp;color=0,0,0&amp;vtp=1&amp;bbb=1"/>
          <p:cNvSpPr/>
          <p:nvPr/>
        </p:nvSpPr>
        <p:spPr>
          <a:xfrm>
            <a:off x="649224" y="4069480"/>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（1）在过滤操作中需要使用的玻璃仪器有烧杯</a:t>
            </a:r>
            <a:r>
              <a:rPr lang="en-US" altLang="zh-CN" sz="2400" b="0" i="0">
                <a:solidFill>
                  <a:srgbClr val="000000"/>
                </a:solidFill>
                <a:latin typeface="Times New Roman" pitchFamily="34" charset="0"/>
                <a:ea typeface="SimSun" pitchFamily="34" charset="-122"/>
                <a:cs typeface="Times New Roman" pitchFamily="34" charset="-120"/>
              </a:rPr>
              <a:t>、玻璃棒和</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5" name="QB_6_AN.85_1#61565c455.blank?vopoq=1&amp;pid=9be1fff5c&amp;color=0,0,0&amp;vpa=24&amp;vtp=1&amp;bbb=1"/>
          <p:cNvSpPr/>
          <p:nvPr/>
        </p:nvSpPr>
        <p:spPr>
          <a:xfrm>
            <a:off x="8438293" y="4019950"/>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漏斗</a:t>
            </a:r>
            <a:endParaRPr lang="en-US" altLang="zh-CN" sz="2400" dirty="0"/>
          </a:p>
        </p:txBody>
      </p:sp>
      <p:sp>
        <p:nvSpPr>
          <p:cNvPr id="6" name="QB_6_AS.86_1#61565c455?vopoq=1&amp;pid=9be1fff5c&amp;color=0,0,0&amp;vtp=1&amp;bbb=1"/>
          <p:cNvSpPr/>
          <p:nvPr/>
        </p:nvSpPr>
        <p:spPr>
          <a:xfrm>
            <a:off x="649224" y="460929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在过滤操作中需要使用的玻璃仪器有烧杯、玻璃棒和漏斗。</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7_1#562799789?vopoq=1&amp;pid=9be1fff5c&amp;color=0,0,0&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（2）步骤①中，金属</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X</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的名称是</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p:sp>
            <p:nvSpPr>
              <p:cNvPr id="2" name="QB_6_BD.87_1#562799789?vopoq=1&amp;pid=9be1fff5c&amp;color=0,0,0&amp;vtp=1&amp;bt=1&amp;bbb=1"/>
              <p:cNvSpPr>
                <a:spLocks noRot="1" noChangeAspect="1" noMove="1" noResize="1" noEditPoints="1" noAdjustHandles="1" noChangeArrowheads="1" noChangeShapeType="1" noTextEdit="1"/>
              </p:cNvSpPr>
              <p:nvPr/>
            </p:nvSpPr>
            <p:spPr>
              <a:xfrm>
                <a:off x="649224" y="859537"/>
                <a:ext cx="10899648" cy="474599"/>
              </a:xfrm>
              <a:prstGeom prst="rect">
                <a:avLst/>
              </a:prstGeom>
              <a:blipFill>
                <a:blip r:embed="rId3"/>
                <a:stretch>
                  <a:fillRect l="-1734" t="-1282" b="-38462"/>
                </a:stretch>
              </a:blipFill>
              <a:ln/>
            </p:spPr>
            <p:txBody>
              <a:bodyPr/>
              <a:lstStyle/>
              <a:p>
                <a:r>
                  <a:rPr lang="zh-CN" altLang="en-US">
                    <a:noFill/>
                  </a:rPr>
                  <a:t> </a:t>
                </a:r>
              </a:p>
            </p:txBody>
          </p:sp>
        </mc:Fallback>
      </mc:AlternateContent>
      <p:sp>
        <p:nvSpPr>
          <p:cNvPr id="3" name="QB_6_AN.88_1#562799789.blank?vopoq=1&amp;pid=9be1fff5c&amp;color=0,0,0&amp;vpa=25&amp;vtp=1"/>
          <p:cNvSpPr/>
          <p:nvPr/>
        </p:nvSpPr>
        <p:spPr>
          <a:xfrm>
            <a:off x="4955317" y="810007"/>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铁</a:t>
            </a:r>
            <a:endParaRPr lang="en-US" altLang="zh-CN" sz="2400" dirty="0"/>
          </a:p>
        </p:txBody>
      </p:sp>
      <mc:AlternateContent xmlns:mc="http://schemas.openxmlformats.org/markup-compatibility/2006">
        <mc:Choice xmlns:a14="http://schemas.microsoft.com/office/drawing/2010/main" Requires="a14">
          <p:sp>
            <p:nvSpPr>
              <p:cNvPr id="4" name="QB_6_AS.89_1#562799789?vopoq=1&amp;pid=9be1fff5c&amp;color=0,0,0&amp;vtp=1&amp;bbb=1"/>
              <p:cNvSpPr/>
              <p:nvPr/>
            </p:nvSpPr>
            <p:spPr>
              <a:xfrm>
                <a:off x="649224" y="1390713"/>
                <a:ext cx="1098708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铁和硫酸铜反应生成硫酸亚铁和铜，所以步骤①中，金属</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X</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的名称是铁。</a:t>
                </a:r>
                <a:endParaRPr lang="en-US" altLang="zh-CN" sz="2400" dirty="0"/>
              </a:p>
            </p:txBody>
          </p:sp>
        </mc:Choice>
        <mc:Fallback>
          <p:sp>
            <p:nvSpPr>
              <p:cNvPr id="4" name="QB_6_AS.89_1#562799789?vopoq=1&amp;pid=9be1fff5c&amp;color=0,0,0&amp;vtp=1&amp;bbb=1"/>
              <p:cNvSpPr>
                <a:spLocks noRot="1" noChangeAspect="1" noMove="1" noResize="1" noEditPoints="1" noAdjustHandles="1" noChangeArrowheads="1" noChangeShapeType="1" noTextEdit="1"/>
              </p:cNvSpPr>
              <p:nvPr/>
            </p:nvSpPr>
            <p:spPr>
              <a:xfrm>
                <a:off x="649224" y="1390713"/>
                <a:ext cx="10987088" cy="474599"/>
              </a:xfrm>
              <a:prstGeom prst="rect">
                <a:avLst/>
              </a:prstGeom>
              <a:blipFill>
                <a:blip r:embed="rId4"/>
                <a:stretch>
                  <a:fillRect l="-1720" t="-1282" r="-388" b="-3461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6_BD.90_1#1a4d029b7?vopoq=1&amp;pid=9be1fff5c&amp;color=0,0,0&amp;vtp=1&amp;bt=1&amp;bbb=1&amp;hb=1"/>
          <p:cNvSpPr/>
          <p:nvPr/>
        </p:nvSpPr>
        <p:spPr>
          <a:xfrm>
            <a:off x="649224" y="859536"/>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（3）步骤②中</a:t>
            </a:r>
            <a:r>
              <a:rPr lang="en-US" altLang="zh-CN" sz="2400" b="0" i="0">
                <a:solidFill>
                  <a:srgbClr val="000000"/>
                </a:solidFill>
                <a:latin typeface="Times New Roman" pitchFamily="34" charset="0"/>
                <a:ea typeface="SimSun" pitchFamily="34" charset="-122"/>
                <a:cs typeface="Times New Roman" pitchFamily="34" charset="-120"/>
              </a:rPr>
              <a:t>，加入过量稀硫酸的目的是</a:t>
            </a:r>
            <a:r>
              <a:rPr lang="en-US" altLang="zh-CN" sz="2400" i="0">
                <a:solidFill>
                  <a:srgbClr val="000000"/>
                </a:solidFill>
                <a:latin typeface="SimSun" pitchFamily="34" charset="0"/>
                <a:ea typeface="SimSun" pitchFamily="34" charset="-122"/>
                <a:cs typeface="SimSun" pitchFamily="34" charset="-120"/>
              </a:rPr>
              <a:t>______________</a:t>
            </a:r>
            <a:r>
              <a:rPr lang="en-US" altLang="zh-CN" sz="2400" b="0" i="0">
                <a:solidFill>
                  <a:srgbClr val="000000"/>
                </a:solidFill>
                <a:latin typeface="Times New Roman" pitchFamily="34" charset="0"/>
                <a:ea typeface="SimSun" pitchFamily="34" charset="-122"/>
                <a:cs typeface="Times New Roman" pitchFamily="34" charset="-120"/>
              </a:rPr>
              <a:t>，此步骤中发生反应的</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化学方程式为</a:t>
            </a:r>
            <a:r>
              <a:rPr lang="en-US" altLang="zh-CN" sz="2400" i="0">
                <a:solidFill>
                  <a:srgbClr val="000000"/>
                </a:solidFill>
                <a:latin typeface="SimSun" pitchFamily="34" charset="0"/>
                <a:ea typeface="SimSun" pitchFamily="34" charset="-122"/>
                <a:cs typeface="SimSun" pitchFamily="34" charset="-120"/>
              </a:rPr>
              <a:t>__________________________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3" name="QB_6_AN.91_1#1a4d029b7.blank?vopoq=1&amp;pid=9be1fff5c&amp;color=0,0,0&amp;vpa=26&amp;vtp=1&amp;bbb=1"/>
          <p:cNvSpPr/>
          <p:nvPr/>
        </p:nvSpPr>
        <p:spPr>
          <a:xfrm>
            <a:off x="6304692" y="831596"/>
            <a:ext cx="2049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使铁完全反应</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92_1#1a4d029b7.blank?vopoq=1&amp;pid=9be1fff5c&amp;color=0,0,0&amp;vpa=27&amp;vtp=1&amp;bbb=1&amp;rh=31.66"/>
              <p:cNvSpPr/>
              <p:nvPr/>
            </p:nvSpPr>
            <p:spPr>
              <a:xfrm>
                <a:off x="2489136" y="1435608"/>
                <a:ext cx="3949510" cy="396494"/>
              </a:xfrm>
              <a:prstGeom prst="rect">
                <a:avLst/>
              </a:prstGeom>
              <a:noFill/>
              <a:ln/>
            </p:spPr>
            <p:txBody>
              <a:bodyPr wrap="none" lIns="0" tIns="0" rIns="0" bIns="0" rtlCol="0" anchor="t"/>
              <a:lstStyle/>
              <a:p>
                <a:pPr algn="ctr" latinLnBrk="1">
                  <a:lnSpc>
                    <a:spcPts val="3200"/>
                  </a:lnSpc>
                </a:pP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4" name="QB_6_AN.92_1#1a4d029b7.blank?vopoq=1&amp;pid=9be1fff5c&amp;color=0,0,0&amp;vpa=27&amp;vtp=1&amp;bbb=1&amp;rh=31.66"/>
              <p:cNvSpPr>
                <a:spLocks noRot="1" noChangeAspect="1" noMove="1" noResize="1" noEditPoints="1" noAdjustHandles="1" noChangeArrowheads="1" noChangeShapeType="1" noTextEdit="1"/>
              </p:cNvSpPr>
              <p:nvPr/>
            </p:nvSpPr>
            <p:spPr>
              <a:xfrm>
                <a:off x="2489136" y="1435608"/>
                <a:ext cx="3949510" cy="396494"/>
              </a:xfrm>
              <a:prstGeom prst="rect">
                <a:avLst/>
              </a:prstGeom>
              <a:blipFill>
                <a:blip r:embed="rId3"/>
                <a:stretch>
                  <a:fillRect/>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93_1#1a4d029b7?vopoq=1&amp;pid=9be1fff5c&amp;color=0,0,0&amp;vtp=1&amp;bbb=1&amp;hb=1"/>
              <p:cNvSpPr/>
              <p:nvPr/>
            </p:nvSpPr>
            <p:spPr>
              <a:xfrm>
                <a:off x="649224" y="1966341"/>
                <a:ext cx="10899648" cy="1087755"/>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步骤②中，加入过量稀硫酸的目的是使铁完全反应</a:t>
                </a:r>
                <a:r>
                  <a:rPr lang="en-US" altLang="zh-CN" sz="2400" b="0" i="0">
                    <a:solidFill>
                      <a:srgbClr val="FF0000"/>
                    </a:solidFill>
                    <a:latin typeface="Times New Roman" pitchFamily="34" charset="0"/>
                    <a:ea typeface="SimSun" pitchFamily="34" charset="-122"/>
                    <a:cs typeface="Times New Roman" pitchFamily="34" charset="-120"/>
                  </a:rPr>
                  <a:t>，此步骤中铁和稀硫</a:t>
                </a:r>
              </a:p>
              <a:p>
                <a:pPr latinLnBrk="1">
                  <a:lnSpc>
                    <a:spcPts val="4600"/>
                  </a:lnSpc>
                </a:pPr>
                <a:r>
                  <a:rPr lang="en-US" altLang="zh-CN" sz="2400" b="0" i="0">
                    <a:solidFill>
                      <a:srgbClr val="FF0000"/>
                    </a:solidFill>
                    <a:latin typeface="Times New Roman" pitchFamily="34" charset="0"/>
                    <a:ea typeface="SimSun" pitchFamily="34" charset="-122"/>
                    <a:cs typeface="Times New Roman" pitchFamily="34" charset="-120"/>
                  </a:rPr>
                  <a:t>酸反应生成硫酸亚铁和氢气</a:t>
                </a:r>
                <a:r>
                  <a:rPr lang="en-US" altLang="zh-CN" sz="2400" b="0" i="0" dirty="0">
                    <a:solidFill>
                      <a:srgbClr val="FF0000"/>
                    </a:solidFill>
                    <a:latin typeface="Times New Roman" pitchFamily="34" charset="0"/>
                    <a:ea typeface="SimSun" pitchFamily="34" charset="-122"/>
                    <a:cs typeface="Times New Roman" pitchFamily="34" charset="-120"/>
                  </a:rPr>
                  <a:t>，化学方程式为</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FeSO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H</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mc:Choice>
        <mc:Fallback>
          <p:sp>
            <p:nvSpPr>
              <p:cNvPr id="5" name="QB_6_AS.93_1#1a4d029b7?vopoq=1&amp;pid=9be1fff5c&amp;color=0,0,0&amp;vtp=1&amp;bbb=1&amp;hb=1"/>
              <p:cNvSpPr>
                <a:spLocks noRot="1" noChangeAspect="1" noMove="1" noResize="1" noEditPoints="1" noAdjustHandles="1" noChangeArrowheads="1" noChangeShapeType="1" noTextEdit="1"/>
              </p:cNvSpPr>
              <p:nvPr/>
            </p:nvSpPr>
            <p:spPr>
              <a:xfrm>
                <a:off x="649224" y="1966341"/>
                <a:ext cx="10899648" cy="1087755"/>
              </a:xfrm>
              <a:prstGeom prst="rect">
                <a:avLst/>
              </a:prstGeom>
              <a:blipFill>
                <a:blip r:embed="rId4"/>
                <a:stretch>
                  <a:fillRect l="-1734" b="-13483"/>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2#45ce2cd6b.fixed?vopoq=1&amp;pid=fdb858217&amp;color=255,255,255&amp;vtp=1&amp;bbb=1"/>
          <p:cNvSpPr/>
          <p:nvPr/>
        </p:nvSpPr>
        <p:spPr>
          <a:xfrm>
            <a:off x="1234440" y="1545336"/>
            <a:ext cx="1801368" cy="1225296"/>
          </a:xfrm>
          <a:prstGeom prst="rect">
            <a:avLst/>
          </a:prstGeom>
          <a:noFill/>
          <a:ln/>
        </p:spPr>
        <p:txBody>
          <a:bodyPr wrap="none" lIns="0" tIns="0" rIns="0" bIns="0" rtlCol="0" anchor="ctr"/>
          <a:lstStyle/>
          <a:p>
            <a:pPr algn="ctr" latinLnBrk="1">
              <a:lnSpc>
                <a:spcPts val="6000"/>
              </a:lnSpc>
            </a:pPr>
            <a:r>
              <a:rPr lang="en-US" altLang="zh-CN" sz="4800" b="1" i="0" dirty="0">
                <a:solidFill>
                  <a:srgbClr val="FFFFFF"/>
                </a:solidFill>
                <a:latin typeface="Times New Roman" pitchFamily="34" charset="0"/>
                <a:ea typeface="SimHei" pitchFamily="34" charset="-122"/>
                <a:cs typeface="Times New Roman" pitchFamily="34" charset="-120"/>
              </a:rPr>
              <a:t>卷1</a:t>
            </a:r>
            <a:endParaRPr lang="en-US" altLang="zh-CN" sz="4800" dirty="0"/>
          </a:p>
        </p:txBody>
      </p:sp>
      <p:sp>
        <p:nvSpPr>
          <p:cNvPr id="3" name="C_2#45ce2cd6b.fixed?vopoq=1&amp;pid=fdb858217&amp;color=0,0,0&amp;vtp=1&amp;bbb=1"/>
          <p:cNvSpPr/>
          <p:nvPr/>
        </p:nvSpPr>
        <p:spPr>
          <a:xfrm>
            <a:off x="3026664" y="1673352"/>
            <a:ext cx="7534656" cy="950976"/>
          </a:xfrm>
          <a:prstGeom prst="rect">
            <a:avLst/>
          </a:prstGeom>
          <a:noFill/>
          <a:ln/>
        </p:spPr>
        <p:txBody>
          <a:bodyPr wrap="none" lIns="0" tIns="0" rIns="0" bIns="0" rtlCol="0" anchor="ctr"/>
          <a:lstStyle/>
          <a:p>
            <a:pPr algn="ctr" latinLnBrk="1">
              <a:lnSpc>
                <a:spcPts val="5000"/>
              </a:lnSpc>
            </a:pPr>
            <a:r>
              <a:rPr lang="en-US" altLang="zh-CN" sz="4000" b="1" i="0" dirty="0">
                <a:solidFill>
                  <a:srgbClr val="000000"/>
                </a:solidFill>
                <a:latin typeface="Times New Roman" pitchFamily="34" charset="0"/>
                <a:ea typeface="SimHei" pitchFamily="34" charset="-122"/>
                <a:cs typeface="Times New Roman" pitchFamily="34" charset="-120"/>
              </a:rPr>
              <a:t>第六单元基础诊断卷（A卷）</a:t>
            </a:r>
            <a:endParaRPr lang="en-US" altLang="zh-CN" sz="4000" dirty="0"/>
          </a:p>
        </p:txBody>
      </p:sp>
      <p:sp>
        <p:nvSpPr>
          <p:cNvPr id="4" name="C_2#45ce2cd6b.fixed?vopoq=1&amp;pid=fdb858217&amp;color=0,0,0&amp;vtp=1&amp;bbb=1"/>
          <p:cNvSpPr/>
          <p:nvPr/>
        </p:nvSpPr>
        <p:spPr>
          <a:xfrm>
            <a:off x="374904" y="3273552"/>
            <a:ext cx="11430000" cy="1188720"/>
          </a:xfrm>
          <a:prstGeom prst="rect">
            <a:avLst/>
          </a:prstGeom>
          <a:noFill/>
          <a:ln/>
        </p:spPr>
        <p:txBody>
          <a:bodyPr wrap="none" lIns="0" tIns="0" rIns="0" bIns="0" rtlCol="0" anchor="ctr"/>
          <a:lstStyle/>
          <a:p>
            <a:pPr algn="ctr" latinLnBrk="1">
              <a:lnSpc>
                <a:spcPts val="4000"/>
              </a:lnSpc>
            </a:pPr>
            <a:r>
              <a:rPr lang="en-US" altLang="zh-CN" sz="3200" b="0" i="0" dirty="0">
                <a:solidFill>
                  <a:srgbClr val="000000"/>
                </a:solidFill>
                <a:latin typeface="Times New Roman" pitchFamily="34" charset="0"/>
                <a:ea typeface="楷体" pitchFamily="34" charset="-122"/>
                <a:cs typeface="Times New Roman" pitchFamily="34" charset="-120"/>
              </a:rPr>
              <a:t>考查内容</a:t>
            </a:r>
            <a:r>
              <a:rPr lang="en-US" altLang="zh-CN" sz="3200" b="0" i="0" dirty="0">
                <a:solidFill>
                  <a:srgbClr val="000000"/>
                </a:solidFill>
                <a:latin typeface="KaiTi" pitchFamily="34" charset="0"/>
                <a:ea typeface="KaiTi" pitchFamily="34" charset="-122"/>
                <a:cs typeface="KaiTi" pitchFamily="34" charset="-120"/>
              </a:rPr>
              <a:t>：</a:t>
            </a:r>
            <a:r>
              <a:rPr lang="en-US" altLang="zh-CN" sz="3200" b="0" i="0" dirty="0">
                <a:solidFill>
                  <a:srgbClr val="000000"/>
                </a:solidFill>
                <a:latin typeface="Times New Roman" pitchFamily="34" charset="0"/>
                <a:ea typeface="楷体" pitchFamily="34" charset="-122"/>
                <a:cs typeface="Times New Roman" pitchFamily="34" charset="-120"/>
              </a:rPr>
              <a:t>金属和金属材料</a:t>
            </a:r>
            <a:endParaRPr lang="en-US" altLang="zh-CN" sz="32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4_1#bffab50f6?vopoq=1&amp;pid=9be1fff5c&amp;color=0,0,0&amp;vtp=1&amp;bt=1&amp;bbb=1&amp;hb=1"/>
              <p:cNvSpPr/>
              <p:nvPr/>
            </p:nvSpPr>
            <p:spPr>
              <a:xfrm>
                <a:off x="649224" y="859537"/>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（4</a:t>
                </a:r>
                <a:r>
                  <a:rPr lang="en-US" altLang="zh-CN" sz="2400" b="0" i="0">
                    <a:solidFill>
                      <a:srgbClr val="000000"/>
                    </a:solidFill>
                    <a:latin typeface="Times New Roman" pitchFamily="34" charset="0"/>
                    <a:ea typeface="SimSun" pitchFamily="34" charset="-122"/>
                    <a:cs typeface="Times New Roman" pitchFamily="34" charset="-120"/>
                  </a:rPr>
                  <a:t>）理论上所得硫酸亚铁晶体质量</a:t>
                </a:r>
                <a:r>
                  <a:rPr lang="en-US" altLang="zh-CN" sz="2400" i="0">
                    <a:solidFill>
                      <a:srgbClr val="000000"/>
                    </a:solidFill>
                    <a:latin typeface="SimSun" pitchFamily="34" charset="0"/>
                    <a:ea typeface="SimSun" pitchFamily="34" charset="-122"/>
                    <a:cs typeface="SimSun" pitchFamily="34" charset="-120"/>
                  </a:rPr>
                  <a:t>___</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a:t>
                </a:r>
                <a14:m>
                  <m:oMath xmlns:m="http://schemas.openxmlformats.org/officeDocument/2006/math">
                    <m:r>
                      <a:rPr lang="en-US" altLang="zh-CN" sz="2400" b="0" i="0" dirty="0" smtClean="0">
                        <a:solidFill>
                          <a:srgbClr val="000000"/>
                        </a:solidFill>
                        <a:latin typeface="Cambria Math" panose="02040503050406030204" pitchFamily="18" charset="0"/>
                        <a:ea typeface="SimSun" pitchFamily="34" charset="-122"/>
                        <a:cs typeface="Times New Roman" pitchFamily="34" charset="-120"/>
                      </a:rPr>
                      <m:t>&gt;</m:t>
                    </m:r>
                  </m:oMath>
                </a14:m>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smtClean="0">
                        <a:solidFill>
                          <a:srgbClr val="000000"/>
                        </a:solidFill>
                        <a:latin typeface="Cambria Math" panose="02040503050406030204" pitchFamily="18" charset="0"/>
                        <a:ea typeface="SimSun" pitchFamily="34" charset="-122"/>
                        <a:cs typeface="Times New Roman" pitchFamily="34" charset="-120"/>
                      </a:rPr>
                      <m:t>&lt;</m:t>
                    </m:r>
                  </m:oMath>
                </a14:m>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”或“</a:t>
                </a:r>
                <a14:m>
                  <m:oMath xmlns:m="http://schemas.openxmlformats.org/officeDocument/2006/math">
                    <m:r>
                      <a:rPr lang="en-US" altLang="zh-CN" sz="2400" b="0" i="0" dirty="0" smtClean="0">
                        <a:solidFill>
                          <a:srgbClr val="000000"/>
                        </a:solidFill>
                        <a:latin typeface="Cambria Math" panose="02040503050406030204" pitchFamily="18" charset="0"/>
                        <a:ea typeface="SimSun" pitchFamily="34" charset="-122"/>
                        <a:cs typeface="Times New Roman" pitchFamily="34" charset="-120"/>
                      </a:rPr>
                      <m: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”）原废液中硫酸亚铁</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的质量</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mc:Choice>
        <mc:Fallback>
          <p:sp>
            <p:nvSpPr>
              <p:cNvPr id="2" name="QB_6_BD.94_1#bffab50f6?vopoq=1&amp;pid=9be1fff5c&amp;color=0,0,0&amp;vtp=1&amp;bt=1&amp;bbb=1&amp;hb=1"/>
              <p:cNvSpPr>
                <a:spLocks noRot="1" noChangeAspect="1" noMove="1" noResize="1" noEditPoints="1" noAdjustHandles="1" noChangeArrowheads="1" noChangeShapeType="1" noTextEdit="1"/>
              </p:cNvSpPr>
              <p:nvPr/>
            </p:nvSpPr>
            <p:spPr>
              <a:xfrm>
                <a:off x="649224" y="859537"/>
                <a:ext cx="10899648" cy="1033399"/>
              </a:xfrm>
              <a:prstGeom prst="rect">
                <a:avLst/>
              </a:prstGeom>
              <a:blipFill>
                <a:blip r:embed="rId3"/>
                <a:stretch>
                  <a:fillRect l="-1734" b="-1470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95_1#bffab50f6.blank?vopoq=1&amp;pid=9be1fff5c&amp;color=0,0,0&amp;vpa=28&amp;vtp=1&amp;bbb=1"/>
              <p:cNvSpPr/>
              <p:nvPr/>
            </p:nvSpPr>
            <p:spPr>
              <a:xfrm>
                <a:off x="5410136" y="936307"/>
                <a:ext cx="384175" cy="353441"/>
              </a:xfrm>
              <a:prstGeom prst="rect">
                <a:avLst/>
              </a:prstGeom>
              <a:noFill/>
              <a:ln/>
            </p:spPr>
            <p:txBody>
              <a:bodyPr wrap="none" lIns="0" tIns="0" rIns="0" bIns="0" rtlCol="0" anchor="t"/>
              <a:lstStyle/>
              <a:p>
                <a:pPr algn="ctr" latinLnBrk="1">
                  <a:lnSpc>
                    <a:spcPts val="3000"/>
                  </a:lnSpc>
                </a:pPr>
                <a14:m>
                  <m:oMath xmlns:m="http://schemas.openxmlformats.org/officeDocument/2006/math">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&gt;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3" name="QB_6_AN.95_1#bffab50f6.blank?vopoq=1&amp;pid=9be1fff5c&amp;color=0,0,0&amp;vpa=28&amp;vtp=1&amp;bbb=1"/>
              <p:cNvSpPr>
                <a:spLocks noRot="1" noChangeAspect="1" noMove="1" noResize="1" noEditPoints="1" noAdjustHandles="1" noChangeArrowheads="1" noChangeShapeType="1" noTextEdit="1"/>
              </p:cNvSpPr>
              <p:nvPr/>
            </p:nvSpPr>
            <p:spPr>
              <a:xfrm>
                <a:off x="5410136" y="936307"/>
                <a:ext cx="384175" cy="353441"/>
              </a:xfrm>
              <a:prstGeom prst="rect">
                <a:avLst/>
              </a:prstGeom>
              <a:blipFill>
                <a:blip r:embed="rId4"/>
                <a:stretch>
                  <a:fillRect l="-6250" r="-1563" b="-10345"/>
                </a:stretch>
              </a:blipFill>
              <a:ln/>
            </p:spPr>
            <p:txBody>
              <a:bodyPr/>
              <a:lstStyle/>
              <a:p>
                <a:r>
                  <a:rPr lang="zh-CN" altLang="en-US">
                    <a:noFill/>
                  </a:rPr>
                  <a:t> </a:t>
                </a:r>
              </a:p>
            </p:txBody>
          </p:sp>
        </mc:Fallback>
      </mc:AlternateContent>
      <p:sp>
        <p:nvSpPr>
          <p:cNvPr id="4" name="QB_6_AS.96_1#bffab50f6?vopoq=1&amp;pid=9be1fff5c&amp;color=0,0,0&amp;vtp=1&amp;bbb=1&amp;hb=1"/>
          <p:cNvSpPr/>
          <p:nvPr/>
        </p:nvSpPr>
        <p:spPr>
          <a:xfrm>
            <a:off x="649224" y="196634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理论上所得硫酸亚铁晶体的质量要大于原废液中硫酸亚铁的质量</a:t>
            </a:r>
            <a:r>
              <a:rPr lang="en-US" altLang="zh-CN" sz="2400" b="0" i="0">
                <a:solidFill>
                  <a:srgbClr val="FF0000"/>
                </a:solidFill>
                <a:latin typeface="Times New Roman" pitchFamily="34" charset="0"/>
                <a:ea typeface="SimSun" pitchFamily="34" charset="-122"/>
                <a:cs typeface="Times New Roman" pitchFamily="34" charset="-120"/>
              </a:rPr>
              <a:t>，因为</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回收过程中有的反应生成了部分硫酸亚铁</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C_4_BD#dad97ea73?vopoq=1&amp;pid=9dbfc40d1&amp;color=46,117,182&amp;vtp=1&amp;bt=1&amp;bbb=1"/>
          <p:cNvSpPr/>
          <p:nvPr/>
        </p:nvSpPr>
        <p:spPr>
          <a:xfrm>
            <a:off x="649224" y="842772"/>
            <a:ext cx="10899648" cy="426720"/>
          </a:xfrm>
          <a:prstGeom prst="rect">
            <a:avLst/>
          </a:prstGeom>
          <a:noFill/>
          <a:ln/>
        </p:spPr>
        <p:txBody>
          <a:bodyPr wrap="none" lIns="0" tIns="0" rIns="0" bIns="0" rtlCol="0" anchor="ctr"/>
          <a:lstStyle/>
          <a:p>
            <a:pPr algn="l" latinLnBrk="1">
              <a:lnSpc>
                <a:spcPts val="3400"/>
              </a:lnSpc>
            </a:pPr>
            <a:r>
              <a:rPr lang="en-US" altLang="zh-CN" sz="2800" b="1" i="0" dirty="0">
                <a:solidFill>
                  <a:srgbClr val="2E75B6"/>
                </a:solidFill>
                <a:latin typeface="Times New Roman" pitchFamily="34" charset="0"/>
                <a:ea typeface="SimHei" pitchFamily="34" charset="-122"/>
                <a:cs typeface="Times New Roman" pitchFamily="34" charset="-120"/>
              </a:rPr>
              <a:t>三、实验及探究题（</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2</a:t>
            </a:r>
            <a:r>
              <a:rPr lang="en-US" altLang="zh-CN" sz="2800" b="1" i="0" dirty="0">
                <a:solidFill>
                  <a:srgbClr val="2E75B6"/>
                </a:solidFill>
                <a:latin typeface="Times New Roman" pitchFamily="34" charset="0"/>
                <a:ea typeface="楷体" pitchFamily="34" charset="-122"/>
                <a:cs typeface="Times New Roman" pitchFamily="34" charset="-120"/>
              </a:rPr>
              <a:t>小题</a:t>
            </a:r>
            <a:r>
              <a:rPr lang="en-US" altLang="zh-CN" sz="2800" b="1" i="0" dirty="0">
                <a:solidFill>
                  <a:srgbClr val="2E75B6"/>
                </a:solidFill>
                <a:latin typeface="Times New Roman" pitchFamily="34" charset="0"/>
                <a:ea typeface="SimHei" pitchFamily="34" charset="-122"/>
                <a:cs typeface="Times New Roman" pitchFamily="34" charset="-120"/>
              </a:rPr>
              <a:t>，</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24</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sp>
        <p:nvSpPr>
          <p:cNvPr id="3" name="QO_5_BD.97_1#e8549e57b?sp=1&amp;vopoq=1&amp;pid=dad97ea73&amp;color=0,0,0&amp;vtp=1&amp;bbb=1&amp;hb=1"/>
          <p:cNvSpPr/>
          <p:nvPr/>
        </p:nvSpPr>
        <p:spPr>
          <a:xfrm>
            <a:off x="649224" y="1270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17.</a:t>
            </a:r>
            <a:r>
              <a:rPr lang="en-US" altLang="zh-CN" sz="2400" b="0" i="0" dirty="0">
                <a:solidFill>
                  <a:srgbClr val="000000"/>
                </a:solidFill>
                <a:latin typeface="仿宋" pitchFamily="34" charset="0"/>
                <a:ea typeface="仿宋" pitchFamily="34" charset="-122"/>
                <a:cs typeface="仿宋" pitchFamily="34" charset="-120"/>
              </a:rPr>
              <a:t>[2024河北石家庄期中]</a:t>
            </a:r>
            <a:r>
              <a:rPr lang="en-US" altLang="zh-CN" sz="2400" b="0" i="0" dirty="0">
                <a:solidFill>
                  <a:srgbClr val="000000"/>
                </a:solidFill>
                <a:latin typeface="Times New Roman" pitchFamily="34" charset="0"/>
                <a:ea typeface="SimSun" pitchFamily="34" charset="-122"/>
                <a:cs typeface="Times New Roman" pitchFamily="34" charset="-120"/>
              </a:rPr>
              <a:t>（9分）小嘉发现学校草地周围都安装上新的铁栅栏</a:t>
            </a:r>
            <a:r>
              <a:rPr lang="en-US" altLang="zh-CN" sz="2400" b="0" i="0">
                <a:solidFill>
                  <a:srgbClr val="000000"/>
                </a:solidFill>
                <a:latin typeface="Times New Roman" pitchFamily="34" charset="0"/>
                <a:ea typeface="SimSun" pitchFamily="34" charset="-122"/>
                <a:cs typeface="Times New Roman" pitchFamily="34" charset="-120"/>
              </a:rPr>
              <a:t>，师</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傅们给铁栅栏涂油漆</a:t>
            </a:r>
            <a:r>
              <a:rPr lang="en-US" altLang="zh-CN" sz="2400" b="0" i="0" dirty="0">
                <a:solidFill>
                  <a:srgbClr val="000000"/>
                </a:solidFill>
                <a:latin typeface="Times New Roman" pitchFamily="34" charset="0"/>
                <a:ea typeface="SimSun" pitchFamily="34" charset="-122"/>
                <a:cs typeface="Times New Roman" pitchFamily="34" charset="-120"/>
              </a:rPr>
              <a:t>。铁栅栏上为什么要涂油漆呢？某兴趣小组为此进行研究：</a:t>
            </a:r>
            <a:endParaRPr lang="en-US" altLang="zh-CN" sz="2400" dirty="0"/>
          </a:p>
        </p:txBody>
      </p:sp>
      <p:pic>
        <p:nvPicPr>
          <p:cNvPr id="4" name="QO_5_BD.97_3#e8549e57b?htil=1&amp;vopoq=1&amp;pid=dad97ea7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08176" y="2482850"/>
            <a:ext cx="1207008"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97_4#e8549e57b?htil=1&amp;vopoq=1&amp;pid=dad97ea7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407408" y="2491994"/>
            <a:ext cx="649224"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5_BD.97_5#e8549e57b?htil=1&amp;vopoq=1&amp;pid=dad97ea7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123176" y="2437130"/>
            <a:ext cx="667512"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5_BD.97_6#e8549e57b?htil=1&amp;vopoq=1&amp;pid=dad97ea73&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857232" y="2491994"/>
            <a:ext cx="649224"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O_5_BD.97_7#e8549e57b?vopoq=1&amp;pid=dad97ea73&amp;color=0,0,0&amp;vtp=1&amp;bbb=1&amp;hb=1"/>
          <p:cNvSpPr/>
          <p:nvPr/>
        </p:nvSpPr>
        <p:spPr>
          <a:xfrm>
            <a:off x="649224" y="453263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【方案】</a:t>
            </a:r>
            <a:r>
              <a:rPr lang="en-US" altLang="zh-CN" sz="2400" b="0" i="0" dirty="0">
                <a:solidFill>
                  <a:srgbClr val="000000"/>
                </a:solidFill>
                <a:latin typeface="Times New Roman" pitchFamily="34" charset="0"/>
                <a:ea typeface="SimSun" pitchFamily="34" charset="-122"/>
                <a:cs typeface="Times New Roman" pitchFamily="34" charset="-120"/>
              </a:rPr>
              <a:t>取四支试管编号为①②③④，分别作如图处理，两周后</a:t>
            </a:r>
            <a:r>
              <a:rPr lang="en-US" altLang="zh-CN" sz="2400" b="0" i="0">
                <a:solidFill>
                  <a:srgbClr val="000000"/>
                </a:solidFill>
                <a:latin typeface="Times New Roman" pitchFamily="34" charset="0"/>
                <a:ea typeface="SimSun" pitchFamily="34" charset="-122"/>
                <a:cs typeface="Times New Roman" pitchFamily="34" charset="-120"/>
              </a:rPr>
              <a:t>，观察铁钉表面</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的锈蚀情况</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e8549e57b?vopoq=1&amp;pid=dad97ea73&amp;color=0,0,0&amp;mp=1&amp;vtp=1&amp;bt=1&amp;bbb=1"/>
          <p:cNvSpPr/>
          <p:nvPr/>
        </p:nvSpPr>
        <p:spPr>
          <a:xfrm>
            <a:off x="649224" y="864000"/>
            <a:ext cx="10899648" cy="474599"/>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【分析】</a:t>
            </a:r>
            <a:endParaRPr lang="en-US" altLang="zh-CN" sz="2400" dirty="0"/>
          </a:p>
        </p:txBody>
      </p:sp>
      <p:sp>
        <p:nvSpPr>
          <p:cNvPr id="3" name="QB_6_BD.98_1#c6cc760ae?vopoq=1&amp;pid=e8549e57b&amp;color=0,0,0&amp;vtp=1&amp;bbb=1"/>
          <p:cNvSpPr/>
          <p:nvPr/>
        </p:nvSpPr>
        <p:spPr>
          <a:xfrm>
            <a:off x="649224" y="139619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（1）设置①③两支试管对照</a:t>
            </a:r>
            <a:r>
              <a:rPr lang="en-US" altLang="zh-CN" sz="2400" b="0" i="0">
                <a:solidFill>
                  <a:srgbClr val="000000"/>
                </a:solidFill>
                <a:latin typeface="Times New Roman" pitchFamily="34" charset="0"/>
                <a:ea typeface="SimSun" pitchFamily="34" charset="-122"/>
                <a:cs typeface="Times New Roman" pitchFamily="34" charset="-120"/>
              </a:rPr>
              <a:t>，基于的猜想是</a:t>
            </a:r>
            <a:r>
              <a:rPr lang="en-US" altLang="zh-CN" sz="2400" i="0">
                <a:solidFill>
                  <a:srgbClr val="000000"/>
                </a:solidFill>
                <a:latin typeface="SimSun" pitchFamily="34" charset="0"/>
                <a:ea typeface="SimSun" pitchFamily="34" charset="-122"/>
                <a:cs typeface="SimSun" pitchFamily="34" charset="-120"/>
              </a:rPr>
              <a:t>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B_6_AN.99_1#c6cc760ae.blank?vopoq=1&amp;pid=e8549e57b&amp;color=0,0,0&amp;vpa=29&amp;vtp=1&amp;bbb=1"/>
          <p:cNvSpPr/>
          <p:nvPr/>
        </p:nvSpPr>
        <p:spPr>
          <a:xfrm>
            <a:off x="6609493" y="1346663"/>
            <a:ext cx="3573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铁钉生锈可能与氧气有关</a:t>
            </a:r>
            <a:endParaRPr lang="en-US" altLang="zh-CN" sz="2400" dirty="0"/>
          </a:p>
        </p:txBody>
      </p:sp>
      <p:sp>
        <p:nvSpPr>
          <p:cNvPr id="5" name="QB_6_AS.100_1#c6cc760ae?vopoq=1&amp;pid=e8549e57b&amp;color=0,0,0&amp;vtp=1&amp;bbb=1&amp;hb=1"/>
          <p:cNvSpPr/>
          <p:nvPr/>
        </p:nvSpPr>
        <p:spPr>
          <a:xfrm>
            <a:off x="649224" y="193753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试管①中铁钉接触水和氧气，生锈；试管③</a:t>
            </a:r>
            <a:r>
              <a:rPr lang="en-US" altLang="zh-CN" sz="2400" b="0" i="0">
                <a:solidFill>
                  <a:srgbClr val="FF0000"/>
                </a:solidFill>
                <a:latin typeface="Times New Roman" pitchFamily="34" charset="0"/>
                <a:ea typeface="SimSun" pitchFamily="34" charset="-122"/>
                <a:cs typeface="Times New Roman" pitchFamily="34" charset="-120"/>
              </a:rPr>
              <a:t>中铁钉只接触水不接触氧气，</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不生锈</a:t>
            </a:r>
            <a:r>
              <a:rPr lang="en-US" altLang="zh-CN" sz="2400" b="0" i="0" dirty="0">
                <a:solidFill>
                  <a:srgbClr val="FF0000"/>
                </a:solidFill>
                <a:latin typeface="Times New Roman" pitchFamily="34" charset="0"/>
                <a:ea typeface="SimSun" pitchFamily="34" charset="-122"/>
                <a:cs typeface="Times New Roman" pitchFamily="34" charset="-120"/>
              </a:rPr>
              <a:t>，设计两实验对照，基于的猜想是探究铁钉生锈可能与氧气有关。</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6_BD.101_1#61f5a42b1?vopoq=1&amp;pid=e8549e57b&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（2）若两周后观察到①中铁钉生锈而④中铁钉未生锈</a:t>
            </a:r>
            <a:r>
              <a:rPr lang="en-US" altLang="zh-CN" sz="2400" b="0" i="0">
                <a:solidFill>
                  <a:srgbClr val="000000"/>
                </a:solidFill>
                <a:latin typeface="Times New Roman" pitchFamily="34" charset="0"/>
                <a:ea typeface="SimSun" pitchFamily="34" charset="-122"/>
                <a:cs typeface="Times New Roman" pitchFamily="34" charset="-120"/>
              </a:rPr>
              <a:t>，据此可得出导致铁钉生锈</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的因素为</a:t>
            </a:r>
            <a:r>
              <a:rPr lang="en-US" altLang="zh-CN" sz="2400" i="0">
                <a:solidFill>
                  <a:srgbClr val="000000"/>
                </a:solidFill>
                <a:latin typeface="SimSun" pitchFamily="34" charset="0"/>
                <a:ea typeface="SimSun" pitchFamily="34" charset="-122"/>
                <a:cs typeface="SimSun" pitchFamily="34" charset="-120"/>
              </a:rPr>
              <a:t>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02_1#61f5a42b1.blank?vopoq=1&amp;pid=e8549e57b&amp;color=0,0,0&amp;vpa=30&amp;vtp=1&amp;bbb=1"/>
          <p:cNvSpPr/>
          <p:nvPr/>
        </p:nvSpPr>
        <p:spPr>
          <a:xfrm>
            <a:off x="1885092" y="1373270"/>
            <a:ext cx="8302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水分</a:t>
            </a:r>
            <a:endParaRPr lang="en-US" altLang="zh-CN" sz="2400" dirty="0"/>
          </a:p>
        </p:txBody>
      </p:sp>
      <p:sp>
        <p:nvSpPr>
          <p:cNvPr id="4" name="QB_6_AS.103_1#61f5a42b1?vopoq=1&amp;pid=e8549e57b&amp;color=0,0,0&amp;vtp=1&amp;bbb=1&amp;hb=1"/>
          <p:cNvSpPr/>
          <p:nvPr/>
        </p:nvSpPr>
        <p:spPr>
          <a:xfrm>
            <a:off x="649224" y="197182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试管④中铁钉因不接触水而不生锈，与试管</a:t>
            </a:r>
            <a:r>
              <a:rPr lang="en-US" altLang="zh-CN" sz="2400" b="0" i="0">
                <a:solidFill>
                  <a:srgbClr val="FF0000"/>
                </a:solidFill>
                <a:latin typeface="Times New Roman" pitchFamily="34" charset="0"/>
                <a:ea typeface="SimSun" pitchFamily="34" charset="-122"/>
                <a:cs typeface="Times New Roman" pitchFamily="34" charset="-120"/>
              </a:rPr>
              <a:t>①对比可证明铁生锈的因素</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为水分</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6_BD.104_1#cb8729be7?vopoq=1&amp;pid=e8549e57b&amp;color=0,0,0&amp;vtp=1&amp;bt=1&amp;bbb=1&amp;hb=1"/>
          <p:cNvSpPr/>
          <p:nvPr/>
        </p:nvSpPr>
        <p:spPr>
          <a:xfrm>
            <a:off x="649224" y="859537"/>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（3）若想得出食盐会加速金属锈蚀的结论</a:t>
            </a:r>
            <a:r>
              <a:rPr lang="en-US" altLang="zh-CN" sz="2400" b="0" i="0">
                <a:solidFill>
                  <a:srgbClr val="000000"/>
                </a:solidFill>
                <a:latin typeface="Times New Roman" pitchFamily="34" charset="0"/>
                <a:ea typeface="SimSun" pitchFamily="34" charset="-122"/>
                <a:cs typeface="Times New Roman" pitchFamily="34" charset="-120"/>
              </a:rPr>
              <a:t>，则实验中支持该结论的证据是</a:t>
            </a:r>
            <a:r>
              <a:rPr lang="en-US" altLang="zh-CN" sz="2400" i="0">
                <a:solidFill>
                  <a:srgbClr val="000000"/>
                </a:solidFill>
                <a:latin typeface="SimSun" pitchFamily="34" charset="0"/>
                <a:ea typeface="SimSun" pitchFamily="34" charset="-122"/>
                <a:cs typeface="SimSun" pitchFamily="34" charset="-120"/>
              </a:rPr>
              <a:t>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05_1#cb8729be7.blank?vopoq=1&amp;pid=e8549e57b&amp;color=0,0,0&amp;vpa=31&amp;vtp=1&amp;bbb=1&amp;hb=1"/>
          <p:cNvSpPr/>
          <p:nvPr/>
        </p:nvSpPr>
        <p:spPr>
          <a:xfrm>
            <a:off x="649224" y="831597"/>
            <a:ext cx="10894782"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试管②</a:t>
            </a:r>
            <a:r>
              <a:rPr lang="en-US" altLang="zh-CN" sz="2400" b="0" i="0" dirty="0">
                <a:solidFill>
                  <a:srgbClr val="FF0000"/>
                </a:solidFill>
                <a:latin typeface="Times New Roman" pitchFamily="34" charset="0"/>
                <a:ea typeface="SimSun" pitchFamily="34" charset="-122"/>
                <a:cs typeface="Times New Roman" pitchFamily="34" charset="-120"/>
              </a:rPr>
              <a:t>中铁钉生锈速度比①中快</a:t>
            </a:r>
            <a:endParaRPr lang="en-US" altLang="zh-CN" sz="2400" dirty="0"/>
          </a:p>
        </p:txBody>
      </p:sp>
      <p:sp>
        <p:nvSpPr>
          <p:cNvPr id="4" name="QB_6_AS.106_1#cb8729be7?vopoq=1&amp;pid=e8549e57b&amp;color=0,0,0&amp;vtp=1&amp;bbb=1&amp;hb=1"/>
          <p:cNvSpPr/>
          <p:nvPr/>
        </p:nvSpPr>
        <p:spPr>
          <a:xfrm>
            <a:off x="649224" y="1966341"/>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试管①②中变量为有无食盐，由试管②中铁钉生锈速度比试管</a:t>
            </a:r>
            <a:r>
              <a:rPr lang="en-US" altLang="zh-CN" sz="2400" b="0" i="0">
                <a:solidFill>
                  <a:srgbClr val="FF0000"/>
                </a:solidFill>
                <a:latin typeface="Times New Roman" pitchFamily="34" charset="0"/>
                <a:ea typeface="SimSun" pitchFamily="34" charset="-122"/>
                <a:cs typeface="Times New Roman" pitchFamily="34" charset="-120"/>
              </a:rPr>
              <a:t>①中快的</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现象可证明食盐会加速金属锈蚀</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P_6#0687cd463?vopoq=1&amp;pid=e8549e57b&amp;color=0,0,0&amp;vtp=1&amp;bt=1&amp;bb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解释】</a:t>
            </a:r>
          </a:p>
          <a:p>
            <a:pPr marL="0" marR="0" lvl="0" indent="0" defTabSz="914400" rtl="0" eaLnBrk="1" fontAlgn="auto" latinLnBrk="1" hangingPunct="1">
              <a:lnSpc>
                <a:spcPts val="44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Times New Roman" pitchFamily="34" charset="0"/>
                <a:ea typeface="SimSun" pitchFamily="34" charset="-122"/>
                <a:cs typeface="Times New Roman" pitchFamily="34" charset="-120"/>
              </a:rPr>
              <a:t>（4）根据以上实验，请解释学校铁栅栏涂油漆能防锈的原因：</a:t>
            </a: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a:t>
            </a:r>
            <a:r>
              <a:rPr kumimoji="0" lang="en-US" altLang="zh-CN" sz="2400" b="0" i="0" u="none" strike="noStrike" kern="1200" cap="none" spc="0" normalizeH="0" baseline="0" noProof="0">
                <a:ln>
                  <a:noFill/>
                </a:ln>
                <a:solidFill>
                  <a:srgbClr val="000000"/>
                </a:solidFill>
                <a:effectLst/>
                <a:uLnTx/>
                <a:uFillTx/>
                <a:latin typeface="Times New Roman" pitchFamily="34" charset="0"/>
                <a:ea typeface="SimSun" pitchFamily="34" charset="-122"/>
                <a:cs typeface="Times New Roman" pitchFamily="34" charset="-120"/>
              </a:rPr>
              <a:t>。</a:t>
            </a:r>
            <a:endParaRPr lang="en-US" altLang="zh-CN" sz="2400" dirty="0"/>
          </a:p>
        </p:txBody>
      </p:sp>
      <p:sp>
        <p:nvSpPr>
          <p:cNvPr id="4" name="QB_6_AN.108_1#0687cd463.blank?vopoq=1&amp;pid=e8549e57b&amp;color=0,0,0&amp;vpa=32&amp;vtp=1&amp;bbb=1&amp;hb=1"/>
          <p:cNvSpPr/>
          <p:nvPr/>
        </p:nvSpPr>
        <p:spPr>
          <a:xfrm>
            <a:off x="649224" y="1394860"/>
            <a:ext cx="10894782"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涂油漆可以使铁栅栏隔绝空气和水分</a:t>
            </a:r>
            <a:r>
              <a:rPr lang="en-US" altLang="zh-CN" sz="2400" b="0" i="0" dirty="0">
                <a:solidFill>
                  <a:srgbClr val="FF0000"/>
                </a:solidFill>
                <a:latin typeface="Times New Roman" pitchFamily="34" charset="0"/>
                <a:ea typeface="SimSun" pitchFamily="34" charset="-122"/>
                <a:cs typeface="Times New Roman" pitchFamily="34" charset="-120"/>
              </a:rPr>
              <a:t>，有利于减慢铁栅栏生锈速度</a:t>
            </a:r>
            <a:endParaRPr lang="en-US" altLang="zh-CN" sz="2400" dirty="0"/>
          </a:p>
        </p:txBody>
      </p:sp>
      <p:sp>
        <p:nvSpPr>
          <p:cNvPr id="5" name="QB_6_AS.109_1#14c0a25e4?vopoq=1&amp;pid=e8549e57b&amp;color=0,0,0&amp;vtp=1&amp;bbb=1"/>
          <p:cNvSpPr/>
          <p:nvPr/>
        </p:nvSpPr>
        <p:spPr>
          <a:xfrm>
            <a:off x="649224" y="251252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涂油漆可以使铁栅栏隔绝空气和水分，有利于减慢铁栅栏生锈速度。</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10_1#40fdf0404?sp=1&amp;vopoq=1&amp;pid=dad97ea73&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18.</a:t>
                </a:r>
                <a:r>
                  <a:rPr lang="en-US" altLang="zh-CN" sz="2400" b="0" i="0" dirty="0">
                    <a:solidFill>
                      <a:srgbClr val="000000"/>
                    </a:solidFill>
                    <a:latin typeface="仿宋" pitchFamily="34" charset="0"/>
                    <a:ea typeface="仿宋" pitchFamily="34" charset="-122"/>
                    <a:cs typeface="仿宋" pitchFamily="34" charset="-120"/>
                  </a:rPr>
                  <a:t>[2024河北沧州月考]</a:t>
                </a:r>
                <a:r>
                  <a:rPr lang="en-US" altLang="zh-CN" sz="2400" b="0" i="0" dirty="0">
                    <a:solidFill>
                      <a:srgbClr val="000000"/>
                    </a:solidFill>
                    <a:latin typeface="Times New Roman" pitchFamily="34" charset="0"/>
                    <a:ea typeface="SimSun" pitchFamily="34" charset="-122"/>
                    <a:cs typeface="Times New Roman" pitchFamily="34" charset="-120"/>
                  </a:rPr>
                  <a:t>（15分）同学们通过实验来验证</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m:t>
                    </m:r>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三种金属的活</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动性</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实验室提供的试剂有</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000000"/>
                    </a:solidFill>
                    <a:latin typeface="Times New Roman" pitchFamily="34" charset="0"/>
                    <a:ea typeface="SimSun" pitchFamily="34" charset="-122"/>
                    <a:cs typeface="Times New Roman" pitchFamily="34" charset="-120"/>
                  </a:rPr>
                  <a:t>溶液、</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000000"/>
                    </a:solidFill>
                    <a:latin typeface="Times New Roman" pitchFamily="34" charset="0"/>
                    <a:ea typeface="SimSun" pitchFamily="34" charset="-122"/>
                    <a:cs typeface="Times New Roman" pitchFamily="34" charset="-120"/>
                  </a:rPr>
                  <a:t>溶液、</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溶液、稀硫酸、</a:t>
                </a:r>
                <a:r>
                  <a:rPr lang="en-US" altLang="zh-CN" sz="2400" b="0" i="0">
                    <a:solidFill>
                      <a:srgbClr val="000000"/>
                    </a:solidFill>
                    <a:latin typeface="Times New Roman" pitchFamily="34" charset="0"/>
                    <a:ea typeface="SimSun" pitchFamily="34" charset="-122"/>
                    <a:cs typeface="Times New Roman" pitchFamily="34" charset="-120"/>
                  </a:rPr>
                  <a:t>铜丝、</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铁丝</a:t>
                </a:r>
                <a:r>
                  <a:rPr lang="en-US" altLang="zh-CN" sz="2400" b="0" i="0" dirty="0">
                    <a:solidFill>
                      <a:srgbClr val="000000"/>
                    </a:solidFill>
                    <a:latin typeface="Times New Roman" pitchFamily="34" charset="0"/>
                    <a:ea typeface="SimSun" pitchFamily="34" charset="-122"/>
                    <a:cs typeface="Times New Roman" pitchFamily="34" charset="-120"/>
                  </a:rPr>
                  <a:t>、银丝、铝丝。</a:t>
                </a:r>
                <a:endParaRPr lang="en-US" altLang="zh-CN" sz="2400" dirty="0"/>
              </a:p>
            </p:txBody>
          </p:sp>
        </mc:Choice>
        <mc:Fallback>
          <p:sp>
            <p:nvSpPr>
              <p:cNvPr id="2" name="QO_5_BD.110_1#40fdf0404?sp=1&amp;vopoq=1&amp;pid=dad97ea73&amp;color=0,0,0&amp;vtp=1&amp;bt=1&amp;bbb=1&amp;hb=1"/>
              <p:cNvSpPr>
                <a:spLocks noRot="1" noChangeAspect="1" noMove="1" noResize="1" noEditPoints="1" noAdjustHandles="1" noChangeArrowheads="1" noChangeShapeType="1" noTextEdit="1"/>
              </p:cNvSpPr>
              <p:nvPr/>
            </p:nvSpPr>
            <p:spPr>
              <a:xfrm>
                <a:off x="649224" y="864000"/>
                <a:ext cx="10899648" cy="2150999"/>
              </a:xfrm>
              <a:prstGeom prst="rect">
                <a:avLst/>
              </a:prstGeom>
              <a:blipFill>
                <a:blip r:embed="rId3"/>
                <a:stretch>
                  <a:fillRect l="-1734" r="-3020" b="-7365"/>
                </a:stretch>
              </a:blipFill>
              <a:ln/>
            </p:spPr>
            <p:txBody>
              <a:bodyPr/>
              <a:lstStyle/>
              <a:p>
                <a:r>
                  <a:rPr lang="zh-CN" altLang="en-US">
                    <a:noFill/>
                  </a:rPr>
                  <a:t> </a:t>
                </a:r>
              </a:p>
            </p:txBody>
          </p:sp>
        </mc:Fallback>
      </mc:AlternateContent>
      <p:sp>
        <p:nvSpPr>
          <p:cNvPr id="3" name="QO_5_BD.110_2#40fdf0404?vopoq=1&amp;pid=dad97ea73&amp;color=0,0,0&amp;vtp=1&amp;bbb=1"/>
          <p:cNvSpPr/>
          <p:nvPr/>
        </p:nvSpPr>
        <p:spPr>
          <a:xfrm>
            <a:off x="649224" y="305862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Ⅰ.小华同学设计并完成了如下实验：</a:t>
            </a:r>
            <a:endParaRPr lang="en-US" altLang="zh-CN" sz="2400" dirty="0"/>
          </a:p>
        </p:txBody>
      </p:sp>
      <p:pic>
        <p:nvPicPr>
          <p:cNvPr id="4" name="QO_5_BD.110_3#40fdf0404?vopoq=1&amp;pid=dad97ea7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642616" y="3664350"/>
            <a:ext cx="6912864"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BD.111_1#f6f8cb93f?sp=1&amp;vopoq=1&amp;pid=40fdf0404&amp;color=0,0,0&amp;vtp=1&amp;bt=1&amp;bbb=1&amp;hb=1"/>
          <p:cNvSpPr/>
          <p:nvPr/>
        </p:nvSpPr>
        <p:spPr>
          <a:xfrm>
            <a:off x="649224" y="859536"/>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（1</a:t>
            </a:r>
            <a:r>
              <a:rPr lang="en-US" altLang="zh-CN" sz="2400" b="0" i="0">
                <a:solidFill>
                  <a:srgbClr val="000000"/>
                </a:solidFill>
                <a:latin typeface="Times New Roman" pitchFamily="34" charset="0"/>
                <a:ea typeface="SimSun" pitchFamily="34" charset="-122"/>
                <a:cs typeface="Times New Roman" pitchFamily="34" charset="-120"/>
              </a:rPr>
              <a:t>）你认为小华所做的实验</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填序号）是多余的，实验</a:t>
            </a:r>
            <a:r>
              <a:rPr lang="en-US" altLang="zh-CN" sz="2400" b="0" i="0">
                <a:solidFill>
                  <a:srgbClr val="000000"/>
                </a:solidFill>
                <a:latin typeface="Times New Roman" pitchFamily="34" charset="0"/>
                <a:ea typeface="SimSun" pitchFamily="34" charset="-122"/>
                <a:cs typeface="Times New Roman" pitchFamily="34" charset="-120"/>
              </a:rPr>
              <a:t>④中发生反应的化学</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方程式为</a:t>
            </a:r>
            <a:r>
              <a:rPr lang="en-US" altLang="zh-CN" sz="2400" i="0">
                <a:solidFill>
                  <a:srgbClr val="000000"/>
                </a:solidFill>
                <a:latin typeface="SimSun" pitchFamily="34" charset="0"/>
                <a:ea typeface="SimSun" pitchFamily="34" charset="-122"/>
                <a:cs typeface="SimSun" pitchFamily="34" charset="-120"/>
              </a:rPr>
              <a:t>_______________________________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Ⅱ</a:t>
            </a:r>
            <a:r>
              <a:rPr lang="en-US" altLang="zh-CN" sz="2400" b="0" i="0" dirty="0">
                <a:solidFill>
                  <a:srgbClr val="000000"/>
                </a:solidFill>
                <a:latin typeface="Times New Roman" pitchFamily="34" charset="0"/>
                <a:ea typeface="SimSun" pitchFamily="34" charset="-122"/>
                <a:cs typeface="Times New Roman" pitchFamily="34" charset="-120"/>
              </a:rPr>
              <a:t>.小贝只选用了上述药品中的三种，通过两步实验，也达到了实验目的。</a:t>
            </a:r>
            <a:endParaRPr lang="en-US" altLang="zh-CN" sz="2400" dirty="0">
              <a:solidFill>
                <a:srgbClr val="000000"/>
              </a:solidFill>
            </a:endParaRPr>
          </a:p>
        </p:txBody>
      </p:sp>
      <p:sp>
        <p:nvSpPr>
          <p:cNvPr id="3" name="QB_6_AN.112_1#f6f8cb93f.blank?vopoq=1&amp;pid=40fdf0404&amp;color=0,0,0&amp;vpa=33&amp;vtp=1"/>
          <p:cNvSpPr/>
          <p:nvPr/>
        </p:nvSpPr>
        <p:spPr>
          <a:xfrm>
            <a:off x="4475892" y="831596"/>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③</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113_1#f6f8cb93f.blank?vopoq=1&amp;pid=40fdf0404&amp;color=0,0,0&amp;vpa=34&amp;vtp=1&amp;bbb=1&amp;rh=31.66"/>
              <p:cNvSpPr/>
              <p:nvPr/>
            </p:nvSpPr>
            <p:spPr>
              <a:xfrm>
                <a:off x="1930336" y="1457198"/>
                <a:ext cx="4603115" cy="396494"/>
              </a:xfrm>
              <a:prstGeom prst="rect">
                <a:avLst/>
              </a:prstGeom>
              <a:noFill/>
              <a:ln/>
            </p:spPr>
            <p:txBody>
              <a:bodyPr wrap="none" lIns="0" tIns="0" rIns="0" bIns="0" rtlCol="0" anchor="t"/>
              <a:lstStyle/>
              <a:p>
                <a:pPr algn="ctr" latinLnBrk="1">
                  <a:lnSpc>
                    <a:spcPts val="32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+2</m:t>
                    </m:r>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 </m:t>
                    </m:r>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+2</m:t>
                    </m:r>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Ag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4" name="QB_6_AN.113_1#f6f8cb93f.blank?vopoq=1&amp;pid=40fdf0404&amp;color=0,0,0&amp;vpa=34&amp;vtp=1&amp;bbb=1&amp;rh=31.66"/>
              <p:cNvSpPr>
                <a:spLocks noRot="1" noChangeAspect="1" noMove="1" noResize="1" noEditPoints="1" noAdjustHandles="1" noChangeArrowheads="1" noChangeShapeType="1" noTextEdit="1"/>
              </p:cNvSpPr>
              <p:nvPr/>
            </p:nvSpPr>
            <p:spPr>
              <a:xfrm>
                <a:off x="1930336" y="1457198"/>
                <a:ext cx="4603115" cy="396494"/>
              </a:xfrm>
              <a:prstGeom prst="rect">
                <a:avLst/>
              </a:prstGeom>
              <a:blipFill>
                <a:blip r:embed="rId3"/>
                <a:stretch>
                  <a:fillRect/>
                </a:stretch>
              </a:blipFill>
              <a:ln/>
            </p:spPr>
            <p:txBody>
              <a:bodyPr/>
              <a:lstStyle/>
              <a:p>
                <a:r>
                  <a:rPr lang="zh-CN" altLang="en-US">
                    <a:noFill/>
                  </a:rPr>
                  <a:t> </a:t>
                </a:r>
              </a:p>
            </p:txBody>
          </p:sp>
        </mc:Fallback>
      </mc:AlternateContent>
      <p:sp>
        <p:nvSpPr>
          <p:cNvPr id="5" name="QB_6_AS.114_1#f6f8cb93f?vopoq=1&amp;pid=40fdf0404&amp;color=0,0,0&amp;vtp=1&amp;bbb=1&amp;hb=1"/>
          <p:cNvSpPr/>
          <p:nvPr/>
        </p:nvSpPr>
        <p:spPr>
          <a:xfrm>
            <a:off x="649224" y="2513711"/>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由实验①②可知，铁的金属活动性比铜强，由实验④可知</a:t>
            </a:r>
            <a:r>
              <a:rPr lang="en-US" altLang="zh-CN" sz="2400" b="0" i="0">
                <a:solidFill>
                  <a:srgbClr val="FF0000"/>
                </a:solidFill>
                <a:latin typeface="Times New Roman" pitchFamily="34" charset="0"/>
                <a:ea typeface="SimSun" pitchFamily="34" charset="-122"/>
                <a:cs typeface="Times New Roman" pitchFamily="34" charset="-120"/>
              </a:rPr>
              <a:t>，铜的金属活</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动性比银强</a:t>
            </a:r>
            <a:r>
              <a:rPr lang="en-US" altLang="zh-CN" sz="2400" b="0" i="0" dirty="0">
                <a:solidFill>
                  <a:srgbClr val="FF0000"/>
                </a:solidFill>
                <a:latin typeface="Times New Roman" pitchFamily="34" charset="0"/>
                <a:ea typeface="SimSun" pitchFamily="34" charset="-122"/>
                <a:cs typeface="Times New Roman" pitchFamily="34" charset="-120"/>
              </a:rPr>
              <a:t>，无需再做实验③银与稀硫酸的反应；实验</a:t>
            </a:r>
            <a:r>
              <a:rPr lang="en-US" altLang="zh-CN" sz="2400" b="0" i="0">
                <a:solidFill>
                  <a:srgbClr val="FF0000"/>
                </a:solidFill>
                <a:latin typeface="Times New Roman" pitchFamily="34" charset="0"/>
                <a:ea typeface="SimSun" pitchFamily="34" charset="-122"/>
                <a:cs typeface="Times New Roman" pitchFamily="34" charset="-120"/>
              </a:rPr>
              <a:t>④是铜和硝酸银反应生成</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硝酸铜和银</a:t>
            </a:r>
            <a:r>
              <a:rPr lang="en-US" altLang="zh-CN" sz="2400" b="0" i="0" dirty="0">
                <a:solidFill>
                  <a:srgbClr val="FF0000"/>
                </a:solidFill>
                <a:latin typeface="Times New Roman" pitchFamily="34" charset="0"/>
                <a:ea typeface="SimSun" pitchFamily="34" charset="-122"/>
                <a:cs typeface="Times New Roman" pitchFamily="34" charset="-120"/>
              </a:rPr>
              <a:t>，据此书写反应的化学方程式。</a:t>
            </a:r>
            <a:endParaRPr lang="en-US" altLang="zh-CN" sz="2400"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115_1#10d95bdcf?vopoq=1&amp;pid=40fdf0404&amp;color=0,0,0&amp;vtp=1&amp;bt=1&amp;bbb=1&amp;hb=1"/>
          <p:cNvSpPr/>
          <p:nvPr/>
        </p:nvSpPr>
        <p:spPr>
          <a:xfrm>
            <a:off x="649224" y="859536"/>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a:t>
            </a:r>
            <a:r>
              <a:rPr lang="en-US" altLang="zh-CN" sz="2400" b="0" i="0">
                <a:solidFill>
                  <a:srgbClr val="000000"/>
                </a:solidFill>
                <a:latin typeface="Times New Roman" pitchFamily="34" charset="0"/>
                <a:ea typeface="SimSun" pitchFamily="34" charset="-122"/>
                <a:cs typeface="Times New Roman" pitchFamily="34" charset="-120"/>
              </a:rPr>
              <a:t>）他选用的三种试剂是</a:t>
            </a:r>
            <a:r>
              <a:rPr lang="en-US" altLang="zh-CN" sz="2400" i="0">
                <a:solidFill>
                  <a:srgbClr val="000000"/>
                </a:solidFill>
                <a:latin typeface="SimSun" pitchFamily="34" charset="0"/>
                <a:ea typeface="SimSun" pitchFamily="34" charset="-122"/>
                <a:cs typeface="SimSun" pitchFamily="34" charset="-120"/>
              </a:rPr>
              <a:t>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写出一种组合即可）。</a:t>
            </a:r>
            <a:endParaRPr lang="en-US" altLang="zh-CN" sz="2400" dirty="0"/>
          </a:p>
        </p:txBody>
      </p:sp>
      <mc:AlternateContent xmlns:mc="http://schemas.openxmlformats.org/markup-compatibility/2006">
        <mc:Choice xmlns:a14="http://schemas.microsoft.com/office/drawing/2010/main" Requires="a14">
          <p:sp>
            <p:nvSpPr>
              <p:cNvPr id="3" name="QB_6_AN.116_1#10d95bdcf.blank?vopoq=1&amp;pid=40fdf0404&amp;color=0,0,0&amp;vpa=35&amp;vtp=1&amp;bbb=1&amp;hb=1"/>
              <p:cNvSpPr/>
              <p:nvPr/>
            </p:nvSpPr>
            <p:spPr>
              <a:xfrm>
                <a:off x="649224" y="821436"/>
                <a:ext cx="10894782" cy="1052449"/>
              </a:xfrm>
              <a:prstGeom prst="rect">
                <a:avLst/>
              </a:prstGeom>
              <a:noFill/>
              <a:ln/>
            </p:spPr>
            <p:txBody>
              <a:bodyPr wrap="square" lIns="0" tIns="0" rIns="0" bIns="0" rtlCol="0" anchor="t"/>
              <a:lstStyle/>
              <a:p>
                <a:pPr latinLnBrk="1">
                  <a:lnSpc>
                    <a:spcPts val="4380"/>
                  </a:lnSpc>
                </a:pPr>
                <a:r>
                  <a:rPr lang="en-US" altLang="zh-CN" sz="2400" b="0" i="0" kern="0">
                    <a:solidFill>
                      <a:srgbClr val="FFFFFF"/>
                    </a:solidFill>
                    <a:latin typeface="SimSun" panose="02010600030101010101" pitchFamily="2" charset="-122"/>
                    <a:ea typeface="SimSun" pitchFamily="34" charset="-122"/>
                    <a:cs typeface="Times New Roman" pitchFamily="34" charset="-120"/>
                  </a:rPr>
                  <a:t>                        </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FF0000"/>
                    </a:solidFill>
                    <a:latin typeface="Times New Roman" pitchFamily="34" charset="0"/>
                    <a:ea typeface="SimSun" pitchFamily="34" charset="-122"/>
                    <a:cs typeface="Times New Roman" pitchFamily="34" charset="-120"/>
                  </a:rPr>
                  <a:t>溶液、铁丝、银丝［或</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2400" b="0" i="0">
                    <a:solidFill>
                      <a:srgbClr val="FF0000"/>
                    </a:solidFill>
                    <a:latin typeface="Times New Roman" pitchFamily="34" charset="0"/>
                    <a:ea typeface="SimSun" pitchFamily="34" charset="-122"/>
                    <a:cs typeface="Times New Roman" pitchFamily="34" charset="-120"/>
                  </a:rPr>
                  <a:t>溶液，</a:t>
                </a: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FF0000"/>
                    </a:solidFill>
                    <a:latin typeface="Times New Roman" pitchFamily="34" charset="0"/>
                    <a:ea typeface="SimSun" pitchFamily="34" charset="-122"/>
                    <a:cs typeface="Times New Roman" pitchFamily="34" charset="-120"/>
                  </a:rPr>
                  <a:t>溶液、铜丝］</a:t>
                </a:r>
                <a:endParaRPr lang="en-US" altLang="zh-CN" sz="100" dirty="0"/>
              </a:p>
            </p:txBody>
          </p:sp>
        </mc:Choice>
        <mc:Fallback>
          <p:sp>
            <p:nvSpPr>
              <p:cNvPr id="3" name="QB_6_AN.116_1#10d95bdcf.blank?vopoq=1&amp;pid=40fdf0404&amp;color=0,0,0&amp;vpa=35&amp;vtp=1&amp;bbb=1&amp;hb=1"/>
              <p:cNvSpPr>
                <a:spLocks noRot="1" noChangeAspect="1" noMove="1" noResize="1" noEditPoints="1" noAdjustHandles="1" noChangeArrowheads="1" noChangeShapeType="1" noTextEdit="1"/>
              </p:cNvSpPr>
              <p:nvPr/>
            </p:nvSpPr>
            <p:spPr>
              <a:xfrm>
                <a:off x="649224" y="821436"/>
                <a:ext cx="10894782" cy="1052449"/>
              </a:xfrm>
              <a:prstGeom prst="rect">
                <a:avLst/>
              </a:prstGeom>
              <a:blipFill>
                <a:blip r:embed="rId3"/>
                <a:stretch>
                  <a:fillRect l="-1287" b="-151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117_1#10d95bdcf?vopoq=1&amp;pid=40fdf0404&amp;color=0,0,0&amp;vtp=1&amp;bbb=1&amp;hb=1"/>
              <p:cNvSpPr/>
              <p:nvPr/>
            </p:nvSpPr>
            <p:spPr>
              <a:xfrm>
                <a:off x="649224" y="190373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由于金属活动性：</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,在验证三种金属活动性强弱时</a:t>
                </a:r>
                <a:r>
                  <a:rPr lang="en-US" altLang="zh-CN" sz="2400" b="0" i="0">
                    <a:solidFill>
                      <a:srgbClr val="FF0000"/>
                    </a:solidFill>
                    <a:latin typeface="Times New Roman" pitchFamily="34" charset="0"/>
                    <a:ea typeface="SimSun" pitchFamily="34" charset="-122"/>
                    <a:cs typeface="Times New Roman" pitchFamily="34" charset="-120"/>
                  </a:rPr>
                  <a:t>，可取中</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间的金属盐溶液和两端的金属单质分别反应或取中间的金属单质与两端的金属盐</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溶液分别反应</a:t>
                </a:r>
                <a:r>
                  <a:rPr lang="en-US" altLang="zh-CN" sz="2400" b="0" i="0" dirty="0">
                    <a:solidFill>
                      <a:srgbClr val="FF0000"/>
                    </a:solidFill>
                    <a:latin typeface="Times New Roman" pitchFamily="34" charset="0"/>
                    <a:ea typeface="SimSun" pitchFamily="34" charset="-122"/>
                    <a:cs typeface="Times New Roman" pitchFamily="34" charset="-120"/>
                  </a:rPr>
                  <a:t>，即试剂组合为</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FF0000"/>
                    </a:solidFill>
                    <a:latin typeface="Times New Roman" pitchFamily="34" charset="0"/>
                    <a:ea typeface="SimSun" pitchFamily="34" charset="-122"/>
                    <a:cs typeface="Times New Roman" pitchFamily="34" charset="-120"/>
                  </a:rPr>
                  <a:t>溶液、铁丝、银丝或</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溶液、</a:t>
                </a:r>
              </a:p>
              <a:p>
                <a:pPr latinLnBrk="1">
                  <a:lnSpc>
                    <a:spcPts val="4200"/>
                  </a:lnSpc>
                </a:pP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溶液、铜丝。</a:t>
                </a:r>
                <a:endParaRPr lang="en-US" altLang="zh-CN" sz="2400" dirty="0"/>
              </a:p>
            </p:txBody>
          </p:sp>
        </mc:Choice>
        <mc:Fallback>
          <p:sp>
            <p:nvSpPr>
              <p:cNvPr id="4" name="QB_6_AS.117_1#10d95bdcf?vopoq=1&amp;pid=40fdf0404&amp;color=0,0,0&amp;vtp=1&amp;bbb=1&amp;hb=1"/>
              <p:cNvSpPr>
                <a:spLocks noRot="1" noChangeAspect="1" noMove="1" noResize="1" noEditPoints="1" noAdjustHandles="1" noChangeArrowheads="1" noChangeShapeType="1" noTextEdit="1"/>
              </p:cNvSpPr>
              <p:nvPr/>
            </p:nvSpPr>
            <p:spPr>
              <a:xfrm>
                <a:off x="649224" y="1903730"/>
                <a:ext cx="10899648" cy="2150999"/>
              </a:xfrm>
              <a:prstGeom prst="rect">
                <a:avLst/>
              </a:prstGeom>
              <a:blipFill>
                <a:blip r:embed="rId4"/>
                <a:stretch>
                  <a:fillRect l="-1734" b="-764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15a21e7e8?vopoq=1&amp;pid=40fdf0404&amp;color=0,0,0&amp;vtp=1&amp;bt=1&amp;bbb=1&amp;hb=1">
                <a:extLst>
                  <a:ext uri="{FF2B5EF4-FFF2-40B4-BE49-F238E27FC236}">
                    <a16:creationId xmlns:a16="http://schemas.microsoft.com/office/drawing/2014/main" id="{8C21E9E9-44A2-4AE0-F685-09F6862D1ACF}"/>
                  </a:ext>
                </a:extLst>
              </p:cNvPr>
              <p:cNvSpPr/>
              <p:nvPr/>
            </p:nvSpPr>
            <p:spPr>
              <a:xfrm>
                <a:off x="649224" y="864000"/>
                <a:ext cx="10899648" cy="4376484"/>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Ⅲ.取一定量的铝丝放入盛有</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000000"/>
                    </a:solidFill>
                    <a:latin typeface="Times New Roman" pitchFamily="34" charset="0"/>
                    <a:ea typeface="SimSun" pitchFamily="34" charset="-122"/>
                    <a:cs typeface="Times New Roman" pitchFamily="34" charset="-120"/>
                  </a:rPr>
                  <a:t>和</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混合溶液的烧杯中</a:t>
                </a:r>
                <a:r>
                  <a:rPr lang="en-US" altLang="zh-CN" sz="2400" b="0" i="0">
                    <a:solidFill>
                      <a:srgbClr val="000000"/>
                    </a:solidFill>
                    <a:latin typeface="Times New Roman" pitchFamily="34" charset="0"/>
                    <a:ea typeface="SimSun" pitchFamily="34" charset="-122"/>
                    <a:cs typeface="Times New Roman" pitchFamily="34" charset="-120"/>
                  </a:rPr>
                  <a:t>，充分反应后过</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滤</a:t>
                </a:r>
                <a:r>
                  <a:rPr lang="en-US" altLang="zh-CN" sz="2400" b="0" i="0" dirty="0">
                    <a:solidFill>
                      <a:srgbClr val="000000"/>
                    </a:solidFill>
                    <a:latin typeface="Times New Roman" pitchFamily="34" charset="0"/>
                    <a:ea typeface="SimSun" pitchFamily="34" charset="-122"/>
                    <a:cs typeface="Times New Roman" pitchFamily="34" charset="-120"/>
                  </a:rPr>
                  <a:t>，得到滤渣和滤液。</a:t>
                </a:r>
                <a:endParaRPr lang="en-US" altLang="zh-CN" sz="2400" dirty="0"/>
              </a:p>
              <a:p>
                <a:pPr latinLnBrk="1">
                  <a:lnSpc>
                    <a:spcPts val="4400"/>
                  </a:lnSpc>
                </a:pP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提出问题</a:t>
                </a:r>
                <a:r>
                  <a:rPr lang="en-US" altLang="zh-CN" sz="2400" b="0" i="0" dirty="0">
                    <a:solidFill>
                      <a:srgbClr val="000000"/>
                    </a:solidFill>
                    <a:latin typeface="Times New Roman" pitchFamily="34" charset="0"/>
                    <a:ea typeface="SimSun" pitchFamily="34" charset="-122"/>
                    <a:cs typeface="Times New Roman" pitchFamily="34" charset="-120"/>
                  </a:rPr>
                  <a:t>】滤液中所含金属化合物是什么？</a:t>
                </a:r>
                <a:endParaRPr lang="en-US" altLang="zh-CN" sz="2400" dirty="0"/>
              </a:p>
              <a:p>
                <a:pPr latinLnBrk="1">
                  <a:lnSpc>
                    <a:spcPts val="4400"/>
                  </a:lnSpc>
                </a:pP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猜想假设】</a:t>
                </a:r>
                <a:r>
                  <a:rPr lang="en-US" altLang="zh-CN" sz="2400" b="0" i="0" dirty="0">
                    <a:solidFill>
                      <a:srgbClr val="000000"/>
                    </a:solidFill>
                    <a:latin typeface="Times New Roman" pitchFamily="34" charset="0"/>
                    <a:ea typeface="SimSun" pitchFamily="34" charset="-122"/>
                    <a:cs typeface="Times New Roman" pitchFamily="34" charset="-120"/>
                  </a:rPr>
                  <a:t>同学们对滤液中所含的成分作出多种猜想。</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猜想一</a:t>
                </a:r>
                <a:r>
                  <a:rPr lang="en-US" altLang="zh-CN" sz="2400" b="0" i="0" dirty="0">
                    <a:solidFill>
                      <a:srgbClr val="000000"/>
                    </a:solidFill>
                    <a:latin typeface="Times New Roman" pitchFamily="34" charset="0"/>
                    <a:ea typeface="SimSun" pitchFamily="34" charset="-122"/>
                    <a:cs typeface="Times New Roman" pitchFamily="34" charset="-120"/>
                  </a:rPr>
                  <a:t>：只有</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猜想二</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猜想三</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猜想四</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p:sp>
            <p:nvSpPr>
              <p:cNvPr id="2" name="P_6_BD#15a21e7e8?vopoq=1&amp;pid=40fdf0404&amp;color=0,0,0&amp;vtp=1&amp;bt=1&amp;bbb=1&amp;hb=1">
                <a:extLst>
                  <a:ext uri="{FF2B5EF4-FFF2-40B4-BE49-F238E27FC236}">
                    <a16:creationId xmlns:a16="http://schemas.microsoft.com/office/drawing/2014/main" id="{8C21E9E9-44A2-4AE0-F685-09F6862D1ACF}"/>
                  </a:ext>
                </a:extLst>
              </p:cNvPr>
              <p:cNvSpPr>
                <a:spLocks noRot="1" noChangeAspect="1" noMove="1" noResize="1" noEditPoints="1" noAdjustHandles="1" noChangeArrowheads="1" noChangeShapeType="1" noTextEdit="1"/>
              </p:cNvSpPr>
              <p:nvPr/>
            </p:nvSpPr>
            <p:spPr>
              <a:xfrm>
                <a:off x="649224" y="864000"/>
                <a:ext cx="10899648" cy="4376484"/>
              </a:xfrm>
              <a:prstGeom prst="rect">
                <a:avLst/>
              </a:prstGeom>
              <a:blipFill>
                <a:blip r:embed="rId2"/>
                <a:stretch>
                  <a:fillRect l="-1734" r="-503" b="-3760"/>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4102850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C_1#目录1:45ce2cd6b?lid=de538fe11&amp;cid=de538fe11&amp;tib=255,255,255&amp;vtp=1" descr="preencoded.png">
            <a:hlinkClick r:id="rId3" action="ppaction://hlinksldjump"/>
          </p:cNvPr>
          <p:cNvPicPr>
            <a:picLocks noChangeAspect="1"/>
          </p:cNvPicPr>
          <p:nvPr/>
        </p:nvPicPr>
        <p:blipFill>
          <a:blip r:embed="rId4"/>
          <a:stretch>
            <a:fillRect/>
          </a:stretch>
        </p:blipFill>
        <p:spPr>
          <a:xfrm>
            <a:off x="4096512" y="2432304"/>
            <a:ext cx="393192" cy="356616"/>
          </a:xfrm>
          <a:prstGeom prst="rect">
            <a:avLst/>
          </a:prstGeom>
        </p:spPr>
      </p:pic>
      <p:sp>
        <p:nvSpPr>
          <p:cNvPr id="3" name="C_1#目录1:45ce2cd6b?lid=de538fe11&amp;cid=de538fe11&amp;vtp=1&amp;bt=1&amp;bbb=1">
            <a:hlinkClick r:id="rId3" action="ppaction://hlinksldjump"/>
          </p:cNvPr>
          <p:cNvSpPr/>
          <p:nvPr/>
        </p:nvSpPr>
        <p:spPr>
          <a:xfrm>
            <a:off x="4636008" y="2340864"/>
            <a:ext cx="3456432" cy="539496"/>
          </a:xfrm>
          <a:prstGeom prst="rect">
            <a:avLst/>
          </a:prstGeom>
          <a:noFill/>
          <a:ln/>
        </p:spPr>
        <p:txBody>
          <a:bodyPr wrap="none" lIns="0" tIns="0" rIns="0" bIns="0" rtlCol="0" anchor="ctr"/>
          <a:lstStyle/>
          <a:p>
            <a:pPr marL="144000" algn="l" latinLnBrk="1">
              <a:lnSpc>
                <a:spcPts val="4000"/>
              </a:lnSpc>
            </a:pPr>
            <a:r>
              <a:rPr lang="en-US" altLang="zh-CN" sz="3200" b="1" i="0" u="sng" dirty="0">
                <a:solidFill>
                  <a:srgbClr val="000000"/>
                </a:solidFill>
                <a:latin typeface="SimHei" pitchFamily="34" charset="0"/>
                <a:ea typeface="SimHei" pitchFamily="34" charset="-122"/>
                <a:cs typeface="SimHei" pitchFamily="34" charset="-120"/>
              </a:rPr>
              <a:t>一、选择题</a:t>
            </a:r>
            <a:endParaRPr lang="en-US" altLang="zh-CN" sz="3200" dirty="0"/>
          </a:p>
        </p:txBody>
      </p:sp>
      <p:pic>
        <p:nvPicPr>
          <p:cNvPr id="4" name="C_1#目录1:45ce2cd6b?lid=5ea73de0f&amp;cid=5ea73de0f&amp;tib=255,255,255&amp;vtp=1" descr="preencoded.png">
            <a:hlinkClick r:id="rId5" action="ppaction://hlinksldjump"/>
          </p:cNvPr>
          <p:cNvPicPr>
            <a:picLocks noChangeAspect="1"/>
          </p:cNvPicPr>
          <p:nvPr/>
        </p:nvPicPr>
        <p:blipFill>
          <a:blip r:embed="rId4"/>
          <a:stretch>
            <a:fillRect/>
          </a:stretch>
        </p:blipFill>
        <p:spPr>
          <a:xfrm>
            <a:off x="4096512" y="3255264"/>
            <a:ext cx="393192" cy="356616"/>
          </a:xfrm>
          <a:prstGeom prst="rect">
            <a:avLst/>
          </a:prstGeom>
        </p:spPr>
      </p:pic>
      <p:sp>
        <p:nvSpPr>
          <p:cNvPr id="5" name="C_1#目录1:45ce2cd6b?lid=5ea73de0f&amp;cid=5ea73de0f&amp;vtp=1&amp;bbb=1">
            <a:hlinkClick r:id="rId5" action="ppaction://hlinksldjump"/>
          </p:cNvPr>
          <p:cNvSpPr/>
          <p:nvPr/>
        </p:nvSpPr>
        <p:spPr>
          <a:xfrm>
            <a:off x="4636008" y="3163824"/>
            <a:ext cx="3456432" cy="539496"/>
          </a:xfrm>
          <a:prstGeom prst="rect">
            <a:avLst/>
          </a:prstGeom>
          <a:noFill/>
          <a:ln/>
        </p:spPr>
        <p:txBody>
          <a:bodyPr wrap="none" lIns="0" tIns="0" rIns="0" bIns="0" rtlCol="0" anchor="ctr"/>
          <a:lstStyle/>
          <a:p>
            <a:pPr marL="144000" algn="l" latinLnBrk="1">
              <a:lnSpc>
                <a:spcPts val="4000"/>
              </a:lnSpc>
            </a:pPr>
            <a:r>
              <a:rPr lang="en-US" altLang="zh-CN" sz="3200" b="1" i="0" u="sng" dirty="0">
                <a:solidFill>
                  <a:srgbClr val="000000"/>
                </a:solidFill>
                <a:latin typeface="SimHei" pitchFamily="34" charset="0"/>
                <a:ea typeface="SimHei" pitchFamily="34" charset="-122"/>
                <a:cs typeface="SimHei" pitchFamily="34" charset="-120"/>
              </a:rPr>
              <a:t>二、填空及简答题</a:t>
            </a:r>
            <a:endParaRPr lang="en-US" altLang="zh-CN" sz="3200" dirty="0"/>
          </a:p>
        </p:txBody>
      </p:sp>
      <p:pic>
        <p:nvPicPr>
          <p:cNvPr id="6" name="C_1#目录1:45ce2cd6b?lid=dad97ea73&amp;cid=dad97ea73&amp;tib=255,255,255&amp;vtp=1" descr="preencoded.png">
            <a:hlinkClick r:id="rId6" action="ppaction://hlinksldjump"/>
          </p:cNvPr>
          <p:cNvPicPr>
            <a:picLocks noChangeAspect="1"/>
          </p:cNvPicPr>
          <p:nvPr/>
        </p:nvPicPr>
        <p:blipFill>
          <a:blip r:embed="rId4"/>
          <a:stretch>
            <a:fillRect/>
          </a:stretch>
        </p:blipFill>
        <p:spPr>
          <a:xfrm>
            <a:off x="4096512" y="4087368"/>
            <a:ext cx="393192" cy="356616"/>
          </a:xfrm>
          <a:prstGeom prst="rect">
            <a:avLst/>
          </a:prstGeom>
        </p:spPr>
      </p:pic>
      <p:sp>
        <p:nvSpPr>
          <p:cNvPr id="7" name="C_1#目录1:45ce2cd6b?lid=dad97ea73&amp;cid=dad97ea73&amp;vtp=1&amp;bbb=1">
            <a:hlinkClick r:id="rId6" action="ppaction://hlinksldjump"/>
          </p:cNvPr>
          <p:cNvSpPr/>
          <p:nvPr/>
        </p:nvSpPr>
        <p:spPr>
          <a:xfrm>
            <a:off x="4636008" y="3995928"/>
            <a:ext cx="3456432" cy="539496"/>
          </a:xfrm>
          <a:prstGeom prst="rect">
            <a:avLst/>
          </a:prstGeom>
          <a:noFill/>
          <a:ln/>
        </p:spPr>
        <p:txBody>
          <a:bodyPr wrap="none" lIns="0" tIns="0" rIns="0" bIns="0" rtlCol="0" anchor="ctr"/>
          <a:lstStyle/>
          <a:p>
            <a:pPr marL="144000" algn="l" latinLnBrk="1">
              <a:lnSpc>
                <a:spcPts val="4000"/>
              </a:lnSpc>
            </a:pPr>
            <a:r>
              <a:rPr lang="en-US" altLang="zh-CN" sz="3200" b="1" i="0" u="sng" dirty="0">
                <a:solidFill>
                  <a:srgbClr val="000000"/>
                </a:solidFill>
                <a:latin typeface="SimHei" pitchFamily="34" charset="0"/>
                <a:ea typeface="SimHei" pitchFamily="34" charset="-122"/>
                <a:cs typeface="SimHei" pitchFamily="34" charset="-120"/>
              </a:rPr>
              <a:t>三、实验及探究题</a:t>
            </a:r>
            <a:endParaRPr lang="en-US" altLang="zh-CN" sz="3200" dirty="0"/>
          </a:p>
        </p:txBody>
      </p:sp>
      <p:pic>
        <p:nvPicPr>
          <p:cNvPr id="8" name="C_1#目录1:45ce2cd6b?lid=f6c927a4b&amp;cid=f6c927a4b&amp;tib=255,255,255&amp;vtp=1" descr="preencoded.png">
            <a:hlinkClick r:id="rId7" action="ppaction://hlinksldjump"/>
          </p:cNvPr>
          <p:cNvPicPr>
            <a:picLocks noChangeAspect="1"/>
          </p:cNvPicPr>
          <p:nvPr/>
        </p:nvPicPr>
        <p:blipFill>
          <a:blip r:embed="rId4"/>
          <a:stretch>
            <a:fillRect/>
          </a:stretch>
        </p:blipFill>
        <p:spPr>
          <a:xfrm>
            <a:off x="4096512" y="4919472"/>
            <a:ext cx="393192" cy="356616"/>
          </a:xfrm>
          <a:prstGeom prst="rect">
            <a:avLst/>
          </a:prstGeom>
        </p:spPr>
      </p:pic>
      <p:sp>
        <p:nvSpPr>
          <p:cNvPr id="9" name="C_1#目录1:45ce2cd6b?lid=f6c927a4b&amp;cid=f6c927a4b&amp;vtp=1&amp;bbb=1">
            <a:hlinkClick r:id="rId7" action="ppaction://hlinksldjump"/>
          </p:cNvPr>
          <p:cNvSpPr/>
          <p:nvPr/>
        </p:nvSpPr>
        <p:spPr>
          <a:xfrm>
            <a:off x="4636008" y="4828032"/>
            <a:ext cx="3456432" cy="539496"/>
          </a:xfrm>
          <a:prstGeom prst="rect">
            <a:avLst/>
          </a:prstGeom>
          <a:noFill/>
          <a:ln/>
        </p:spPr>
        <p:txBody>
          <a:bodyPr wrap="none" lIns="0" tIns="0" rIns="0" bIns="0" rtlCol="0" anchor="ctr"/>
          <a:lstStyle/>
          <a:p>
            <a:pPr marL="144000" algn="l" latinLnBrk="1">
              <a:lnSpc>
                <a:spcPts val="4000"/>
              </a:lnSpc>
            </a:pPr>
            <a:r>
              <a:rPr lang="en-US" altLang="zh-CN" sz="3200" b="1" i="0" u="sng" dirty="0">
                <a:solidFill>
                  <a:srgbClr val="000000"/>
                </a:solidFill>
                <a:latin typeface="SimHei" pitchFamily="34" charset="0"/>
                <a:ea typeface="SimHei" pitchFamily="34" charset="-122"/>
                <a:cs typeface="SimHei" pitchFamily="34" charset="-120"/>
              </a:rPr>
              <a:t>四、计算题</a:t>
            </a:r>
            <a:endParaRPr lang="en-US" altLang="zh-CN" sz="32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6_BD.118_1#22f9d2d0b?vopoq=1&amp;pid=40fdf0404&amp;color=0,0,0&amp;mp=1&amp;vtp=1&amp;bt=1&amp;bbb=1"/>
          <p:cNvSpPr/>
          <p:nvPr/>
        </p:nvSpPr>
        <p:spPr>
          <a:xfrm>
            <a:off x="649224" y="859537"/>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（3）经过讨论</a:t>
            </a:r>
            <a:r>
              <a:rPr lang="en-US" altLang="zh-CN" sz="2400" b="0" i="0">
                <a:solidFill>
                  <a:srgbClr val="000000"/>
                </a:solidFill>
                <a:latin typeface="Times New Roman" pitchFamily="34" charset="0"/>
                <a:ea typeface="SimSun" pitchFamily="34" charset="-122"/>
                <a:cs typeface="Times New Roman" pitchFamily="34" charset="-120"/>
              </a:rPr>
              <a:t>，同学们一致认为猜想</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Times New Roman" pitchFamily="34" charset="0"/>
                <a:ea typeface="SimSun" pitchFamily="34" charset="-122"/>
                <a:cs typeface="Times New Roman" pitchFamily="34" charset="-120"/>
              </a:rPr>
              <a:t>不正确</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19_1#22f9d2d0b.blank?vopoq=1&amp;pid=40fdf0404&amp;color=0,0,0&amp;mp=1&amp;vpa=36&amp;vtp=1"/>
          <p:cNvSpPr/>
          <p:nvPr/>
        </p:nvSpPr>
        <p:spPr>
          <a:xfrm>
            <a:off x="5695092" y="810007"/>
            <a:ext cx="5254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三</a:t>
            </a:r>
            <a:endParaRPr lang="en-US" altLang="zh-CN" sz="2400" dirty="0"/>
          </a:p>
        </p:txBody>
      </p:sp>
      <mc:AlternateContent xmlns:mc="http://schemas.openxmlformats.org/markup-compatibility/2006">
        <mc:Choice xmlns:a14="http://schemas.microsoft.com/office/drawing/2010/main" Requires="a14">
          <p:sp>
            <p:nvSpPr>
              <p:cNvPr id="4" name="QB_6_AS.120_1#22f9d2d0b?vopoq=1&amp;pid=40fdf0404&amp;color=0,0,0&amp;vtp=1&amp;bbb=1&amp;hb=1"/>
              <p:cNvSpPr/>
              <p:nvPr/>
            </p:nvSpPr>
            <p:spPr>
              <a:xfrm>
                <a:off x="649224" y="133477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由于金属活动性：</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Al</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&gt;</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m:t>
                    </m:r>
                  </m:oMath>
                </a14:m>
                <a:r>
                  <a:rPr lang="en-US" altLang="zh-CN" sz="2400" b="0" i="0" dirty="0">
                    <a:solidFill>
                      <a:srgbClr val="FF0000"/>
                    </a:solidFill>
                    <a:latin typeface="Times New Roman" pitchFamily="34" charset="0"/>
                    <a:ea typeface="SimSun" pitchFamily="34" charset="-122"/>
                    <a:cs typeface="Times New Roman" pitchFamily="34" charset="-120"/>
                  </a:rPr>
                  <a:t>,当把铝丝放入盛有</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FF0000"/>
                    </a:solidFill>
                    <a:latin typeface="Times New Roman" pitchFamily="34" charset="0"/>
                    <a:ea typeface="SimSun" pitchFamily="34" charset="-122"/>
                    <a:cs typeface="Times New Roman" pitchFamily="34" charset="-120"/>
                  </a:rPr>
                  <a:t>和</a:t>
                </a: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的</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混合溶液中时</a:t>
                </a:r>
                <a:r>
                  <a:rPr lang="en-US" altLang="zh-CN" sz="2400" b="0" i="0" dirty="0">
                    <a:solidFill>
                      <a:srgbClr val="FF0000"/>
                    </a:solidFill>
                    <a:latin typeface="Times New Roman" pitchFamily="34" charset="0"/>
                    <a:ea typeface="SimSun" pitchFamily="34" charset="-122"/>
                    <a:cs typeface="Times New Roman" pitchFamily="34" charset="-120"/>
                  </a:rPr>
                  <a:t>，铝先与</a:t>
                </a: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FF0000"/>
                    </a:solidFill>
                    <a:latin typeface="Times New Roman" pitchFamily="34" charset="0"/>
                    <a:ea typeface="SimSun" pitchFamily="34" charset="-122"/>
                    <a:cs typeface="Times New Roman" pitchFamily="34" charset="-120"/>
                  </a:rPr>
                  <a:t>发生反应生成</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Al</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FF0000"/>
                    </a:solidFill>
                    <a:latin typeface="Times New Roman" pitchFamily="34" charset="0"/>
                    <a:ea typeface="SimSun" pitchFamily="34" charset="-122"/>
                    <a:cs typeface="Times New Roman" pitchFamily="34" charset="-120"/>
                  </a:rPr>
                  <a:t>和</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m:t>
                    </m:r>
                  </m:oMath>
                </a14:m>
                <a:r>
                  <a:rPr lang="en-US" altLang="zh-CN" sz="2400" b="0" i="0" dirty="0">
                    <a:solidFill>
                      <a:srgbClr val="FF0000"/>
                    </a:solidFill>
                    <a:latin typeface="Times New Roman" pitchFamily="34" charset="0"/>
                    <a:ea typeface="SimSun" pitchFamily="34" charset="-122"/>
                    <a:cs typeface="Times New Roman" pitchFamily="34" charset="-120"/>
                  </a:rPr>
                  <a:t>,待</a:t>
                </a: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完全反应后，</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若铝还有剩余</a:t>
                </a:r>
                <a:r>
                  <a:rPr lang="en-US" altLang="zh-CN" sz="2400" b="0" i="0" dirty="0">
                    <a:solidFill>
                      <a:srgbClr val="FF0000"/>
                    </a:solidFill>
                    <a:latin typeface="Times New Roman" pitchFamily="34" charset="0"/>
                    <a:ea typeface="SimSun" pitchFamily="34" charset="-122"/>
                    <a:cs typeface="Times New Roman" pitchFamily="34" charset="-120"/>
                  </a:rPr>
                  <a:t>，铝再与</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FF0000"/>
                    </a:solidFill>
                    <a:latin typeface="Times New Roman" pitchFamily="34" charset="0"/>
                    <a:ea typeface="SimSun" pitchFamily="34" charset="-122"/>
                    <a:cs typeface="Times New Roman" pitchFamily="34" charset="-120"/>
                  </a:rPr>
                  <a:t>发生反应生成</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Al</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FF0000"/>
                    </a:solidFill>
                    <a:latin typeface="Times New Roman" pitchFamily="34" charset="0"/>
                    <a:ea typeface="SimSun" pitchFamily="34" charset="-122"/>
                    <a:cs typeface="Times New Roman" pitchFamily="34" charset="-120"/>
                  </a:rPr>
                  <a:t>和</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,所以当滤液中有</a:t>
                </a:r>
              </a:p>
              <a:p>
                <a:pPr latinLnBrk="1">
                  <a:lnSpc>
                    <a:spcPts val="4200"/>
                  </a:lnSpc>
                </a:pP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FF0000"/>
                    </a:solidFill>
                    <a:latin typeface="Times New Roman" pitchFamily="34" charset="0"/>
                    <a:ea typeface="SimSun" pitchFamily="34" charset="-122"/>
                    <a:cs typeface="Times New Roman" pitchFamily="34" charset="-120"/>
                  </a:rPr>
                  <a:t>时，一定有</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，因此猜想三一定不正确。</a:t>
                </a:r>
                <a:endParaRPr lang="en-US" altLang="zh-CN" sz="2400" dirty="0"/>
              </a:p>
            </p:txBody>
          </p:sp>
        </mc:Choice>
        <mc:Fallback>
          <p:sp>
            <p:nvSpPr>
              <p:cNvPr id="4" name="QB_6_AS.120_1#22f9d2d0b?vopoq=1&amp;pid=40fdf0404&amp;color=0,0,0&amp;vtp=1&amp;bbb=1&amp;hb=1"/>
              <p:cNvSpPr>
                <a:spLocks noRot="1" noChangeAspect="1" noMove="1" noResize="1" noEditPoints="1" noAdjustHandles="1" noChangeArrowheads="1" noChangeShapeType="1" noTextEdit="1"/>
              </p:cNvSpPr>
              <p:nvPr/>
            </p:nvSpPr>
            <p:spPr>
              <a:xfrm>
                <a:off x="649224" y="1334770"/>
                <a:ext cx="10899648" cy="2150999"/>
              </a:xfrm>
              <a:prstGeom prst="rect">
                <a:avLst/>
              </a:prstGeom>
              <a:blipFill>
                <a:blip r:embed="rId3"/>
                <a:stretch>
                  <a:fillRect l="-1734" r="-112" b="-736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P_6#fa93fe914?vopoq=1&amp;pid=40fdf0404&amp;color=0,0,0&amp;vtp=1&amp;bt=1&amp;bb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实验验证】</a:t>
            </a:r>
          </a:p>
          <a:p>
            <a:pPr marL="0" marR="0" lvl="0" indent="0" defTabSz="914400" rtl="0" eaLnBrk="1" fontAlgn="auto" latinLnBrk="1" hangingPunct="1">
              <a:lnSpc>
                <a:spcPts val="4200"/>
              </a:lnSpc>
              <a:spcBef>
                <a:spcPts val="0"/>
              </a:spcBef>
              <a:spcAft>
                <a:spcPts val="0"/>
              </a:spcAft>
              <a:buClrTx/>
              <a:buSzTx/>
              <a:buFontTx/>
              <a:buNone/>
              <a:tabLst/>
              <a:defRPr/>
            </a:pPr>
            <a:r>
              <a:rPr kumimoji="0" lang="en-US" altLang="zh-CN" sz="2400" b="0" i="0" u="none" strike="noStrike" kern="1200" cap="none" spc="0" normalizeH="0" baseline="0" noProof="0">
                <a:ln>
                  <a:noFill/>
                </a:ln>
                <a:solidFill>
                  <a:srgbClr val="000000"/>
                </a:solidFill>
                <a:effectLst/>
                <a:uLnTx/>
                <a:uFillTx/>
                <a:latin typeface="Times New Roman" pitchFamily="34" charset="0"/>
                <a:ea typeface="SimSun" pitchFamily="34" charset="-122"/>
                <a:cs typeface="Times New Roman" pitchFamily="34" charset="-120"/>
              </a:rPr>
              <a:t>（4）将实验方案补充完整</a:t>
            </a:r>
            <a:endParaRPr lang="en-US" altLang="zh-CN" sz="2400" dirty="0"/>
          </a:p>
        </p:txBody>
      </p:sp>
      <p:graphicFrame>
        <p:nvGraphicFramePr>
          <p:cNvPr id="52" name="QB_6_BD.121_2#7ff3fbfef?colgroup=15,12,6&amp;vopoq=1&amp;pid=40fdf0404&amp;color=0,0,0&amp;vtp=1&amp;bbb=1&amp;hb=1"/>
          <p:cNvGraphicFramePr>
            <a:graphicFrameLocks noGrp="1"/>
          </p:cNvGraphicFramePr>
          <p:nvPr>
            <p:extLst>
              <p:ext uri="{D42A27DB-BD31-4B8C-83A1-F6EECF244321}">
                <p14:modId xmlns:p14="http://schemas.microsoft.com/office/powerpoint/2010/main" val="2815614290"/>
              </p:ext>
            </p:extLst>
          </p:nvPr>
        </p:nvGraphicFramePr>
        <p:xfrm>
          <a:off x="649224" y="2036210"/>
          <a:ext cx="10863072" cy="1936369"/>
        </p:xfrm>
        <a:graphic>
          <a:graphicData uri="http://schemas.openxmlformats.org/drawingml/2006/table">
            <a:tbl>
              <a:tblPr/>
              <a:tblGrid>
                <a:gridCol w="4919472">
                  <a:extLst>
                    <a:ext uri="{9D8B030D-6E8A-4147-A177-3AD203B41FA5}">
                      <a16:colId xmlns:a16="http://schemas.microsoft.com/office/drawing/2014/main" val="20000"/>
                    </a:ext>
                  </a:extLst>
                </a:gridCol>
                <a:gridCol w="3950208">
                  <a:extLst>
                    <a:ext uri="{9D8B030D-6E8A-4147-A177-3AD203B41FA5}">
                      <a16:colId xmlns:a16="http://schemas.microsoft.com/office/drawing/2014/main" val="20001"/>
                    </a:ext>
                  </a:extLst>
                </a:gridCol>
                <a:gridCol w="1993392">
                  <a:extLst>
                    <a:ext uri="{9D8B030D-6E8A-4147-A177-3AD203B41FA5}">
                      <a16:colId xmlns:a16="http://schemas.microsoft.com/office/drawing/2014/main" val="20002"/>
                    </a:ext>
                  </a:extLst>
                </a:gridCol>
              </a:tblGrid>
              <a:tr h="471551">
                <a:tc>
                  <a:txBody>
                    <a:bodyPr/>
                    <a:lstStyle/>
                    <a:p>
                      <a:pPr algn="ctr" latinLnBrk="1" hangingPunct="0">
                        <a:lnSpc>
                          <a:spcPts val="3700"/>
                        </a:lnSpc>
                      </a:pPr>
                      <a:r>
                        <a:rPr lang="en-US" altLang="zh-CN" sz="2400" b="1" i="0">
                          <a:solidFill>
                            <a:srgbClr val="000000"/>
                          </a:solidFill>
                          <a:latin typeface="Times New Roman" pitchFamily="34" charset="0"/>
                          <a:ea typeface="SimSun" pitchFamily="34" charset="-122"/>
                          <a:cs typeface="Times New Roman"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Times New Roman" pitchFamily="34" charset="0"/>
                          <a:ea typeface="SimSun" pitchFamily="34" charset="-122"/>
                          <a:cs typeface="Times New Roman"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Times New Roman" pitchFamily="34" charset="0"/>
                          <a:ea typeface="SimSun" pitchFamily="34" charset="-122"/>
                          <a:cs typeface="Times New Roman"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4665">
                <a:tc>
                  <a:txBody>
                    <a:bodyPr/>
                    <a:lstStyle/>
                    <a:p>
                      <a:pPr algn="l" latinLnBrk="1" hangingPunct="0">
                        <a:lnSpc>
                          <a:spcPts val="3600"/>
                        </a:lnSpc>
                      </a:pPr>
                      <a:r>
                        <a:rPr lang="en-US" altLang="zh-CN" sz="2400" b="0" i="0" dirty="0">
                          <a:solidFill>
                            <a:srgbClr val="000000"/>
                          </a:solidFill>
                          <a:latin typeface="Times New Roman" pitchFamily="34" charset="0"/>
                          <a:ea typeface="SimSun" pitchFamily="34" charset="-122"/>
                          <a:cs typeface="Times New Roman" pitchFamily="34" charset="-120"/>
                        </a:rPr>
                        <a:t>小贝向所得滤渣中滴加稀盐酸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Times New Roman" pitchFamily="34" charset="0"/>
                          <a:ea typeface="SimSun" pitchFamily="34" charset="-122"/>
                          <a:cs typeface="Times New Roman" pitchFamily="34" charset="-120"/>
                        </a:rPr>
                        <a:t>若观察到有气泡产生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a:solidFill>
                            <a:srgbClr val="000000"/>
                          </a:solidFill>
                          <a:latin typeface="Times New Roman" pitchFamily="34" charset="0"/>
                          <a:ea typeface="SimSun" pitchFamily="34" charset="-122"/>
                          <a:cs typeface="Times New Roman" pitchFamily="34" charset="-120"/>
                        </a:rPr>
                        <a:t>猜想</a:t>
                      </a:r>
                      <a:r>
                        <a:rPr lang="en-US" altLang="zh-CN" sz="2400" i="0">
                          <a:solidFill>
                            <a:srgbClr val="000000"/>
                          </a:solidFill>
                          <a:latin typeface="SimSun" pitchFamily="34" charset="0"/>
                          <a:ea typeface="SimSun" pitchFamily="34" charset="-122"/>
                          <a:cs typeface="SimSun" pitchFamily="34" charset="-120"/>
                        </a:rPr>
                        <a:t>____</a:t>
                      </a:r>
                      <a:r>
                        <a:rPr lang="en-US" altLang="zh-CN" sz="2400" b="0" i="0">
                          <a:solidFill>
                            <a:srgbClr val="000000"/>
                          </a:solidFill>
                          <a:latin typeface="Times New Roman" pitchFamily="34" charset="0"/>
                          <a:ea typeface="SimSun" pitchFamily="34" charset="-122"/>
                          <a:cs typeface="Times New Roman" pitchFamily="34" charset="-120"/>
                        </a:rPr>
                        <a:t>成立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70153">
                <a:tc>
                  <a:txBody>
                    <a:bodyPr/>
                    <a:lstStyle/>
                    <a:p>
                      <a:pPr algn="l" latinLnBrk="1" hangingPunct="0">
                        <a:lnSpc>
                          <a:spcPts val="3600"/>
                        </a:lnSpc>
                      </a:pPr>
                      <a:r>
                        <a:rPr lang="en-US" altLang="zh-CN" sz="2400" b="0" i="0" dirty="0">
                          <a:solidFill>
                            <a:srgbClr val="000000"/>
                          </a:solidFill>
                          <a:latin typeface="Times New Roman" pitchFamily="34" charset="0"/>
                          <a:ea typeface="SimSun" pitchFamily="34" charset="-122"/>
                          <a:cs typeface="Times New Roman" pitchFamily="34" charset="-120"/>
                        </a:rPr>
                        <a:t>小华将铜丝插入所得滤液中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a:solidFill>
                            <a:srgbClr val="000000"/>
                          </a:solidFill>
                          <a:latin typeface="Times New Roman" pitchFamily="34" charset="0"/>
                          <a:ea typeface="SimSun" pitchFamily="34" charset="-122"/>
                          <a:cs typeface="Times New Roman" pitchFamily="34" charset="-120"/>
                        </a:rPr>
                        <a:t>若观察到</a:t>
                      </a:r>
                      <a:r>
                        <a:rPr lang="en-US" altLang="zh-CN" sz="2400" i="0">
                          <a:solidFill>
                            <a:srgbClr val="000000"/>
                          </a:solidFill>
                          <a:latin typeface="SimSun" pitchFamily="34" charset="0"/>
                          <a:ea typeface="SimSun" pitchFamily="34" charset="-122"/>
                          <a:cs typeface="SimSun" pitchFamily="34" charset="-120"/>
                        </a:rPr>
                        <a:t>________________</a:t>
                      </a:r>
                    </a:p>
                    <a:p>
                      <a:pPr marL="0" lvl="0" indent="0" algn="l" latinLnBrk="1" hangingPunct="0">
                        <a:lnSpc>
                          <a:spcPts val="3600"/>
                        </a:lnSpc>
                      </a:pPr>
                      <a:r>
                        <a:rPr lang="en-US" altLang="zh-CN" sz="2400" i="0">
                          <a:solidFill>
                            <a:srgbClr val="000000"/>
                          </a:solidFill>
                          <a:latin typeface="SimSun" pitchFamily="34" charset="0"/>
                          <a:ea typeface="SimSun" pitchFamily="34" charset="-122"/>
                          <a:cs typeface="SimSun"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Times New Roman" pitchFamily="34" charset="0"/>
                          <a:ea typeface="SimSun" pitchFamily="34" charset="-122"/>
                          <a:cs typeface="Times New Roman" pitchFamily="34" charset="-120"/>
                        </a:rPr>
                        <a:t>猜想四成立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QB_6_AN.122_1#7ff3fbfef.blank?vopoq=1&amp;pid=40fdf0404&amp;color=0,0,0&amp;vpa=37&amp;vtp=1"/>
          <p:cNvSpPr/>
          <p:nvPr/>
        </p:nvSpPr>
        <p:spPr>
          <a:xfrm>
            <a:off x="10217172" y="2494553"/>
            <a:ext cx="525463" cy="417449"/>
          </a:xfrm>
          <a:prstGeom prst="rect">
            <a:avLst/>
          </a:prstGeom>
          <a:noFill/>
          <a:ln/>
        </p:spPr>
        <p:txBody>
          <a:bodyPr wrap="none" lIns="0" tIns="0" rIns="0" bIns="0" rtlCol="0" anchor="t"/>
          <a:lstStyle/>
          <a:p>
            <a:pPr algn="ctr" latinLnBrk="1">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一</a:t>
            </a:r>
            <a:endParaRPr lang="en-US" altLang="zh-CN" sz="2400" dirty="0"/>
          </a:p>
        </p:txBody>
      </p:sp>
      <p:sp>
        <p:nvSpPr>
          <p:cNvPr id="6" name="QB_6_AN.123_1#7ff3fbfef.blank?vopoq=1&amp;pid=40fdf0404&amp;color=0,0,0&amp;vpa=38&amp;vtp=1&amp;bbb=1&amp;hb=1"/>
          <p:cNvSpPr/>
          <p:nvPr/>
        </p:nvSpPr>
        <p:spPr>
          <a:xfrm>
            <a:off x="5640696" y="3006490"/>
            <a:ext cx="3823208" cy="906653"/>
          </a:xfrm>
          <a:prstGeom prst="rect">
            <a:avLst/>
          </a:prstGeom>
          <a:noFill/>
          <a:ln/>
        </p:spPr>
        <p:txBody>
          <a:bodyPr wrap="square" lIns="0" tIns="0" rIns="0" bIns="0" rtlCol="0" anchor="t"/>
          <a:lstStyle/>
          <a:p>
            <a:pPr latinLnBrk="1">
              <a:lnSpc>
                <a:spcPct val="130000"/>
              </a:lnSpc>
            </a:pPr>
            <a:r>
              <a:rPr lang="en-US" altLang="zh-CN" sz="2400" b="0" i="0">
                <a:solidFill>
                  <a:srgbClr val="FF0000"/>
                </a:solidFill>
                <a:latin typeface="SimSun" panose="02010600030101010101" pitchFamily="2" charset="-122"/>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铜丝表面有银白色固体产生</a:t>
            </a:r>
            <a:endParaRPr lang="en-US" altLang="zh-CN" sz="2400" dirty="0"/>
          </a:p>
        </p:txBody>
      </p:sp>
      <mc:AlternateContent xmlns:mc="http://schemas.openxmlformats.org/markup-compatibility/2006">
        <mc:Choice xmlns:a14="http://schemas.microsoft.com/office/drawing/2010/main" Requires="a14">
          <p:sp>
            <p:nvSpPr>
              <p:cNvPr id="7" name="QB_6_AS.124_1#7ff3fbfef?vopoq=1&amp;pid=40fdf0404&amp;color=0,0,0&amp;vtp=1&amp;bbb=1&amp;hb=1"/>
              <p:cNvSpPr/>
              <p:nvPr/>
            </p:nvSpPr>
            <p:spPr>
              <a:xfrm>
                <a:off x="649224" y="4106310"/>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向所得滤渣中滴加稀盐酸，若观察到有气泡产生，</a:t>
                </a:r>
                <a:r>
                  <a:rPr lang="en-US" altLang="zh-CN" sz="2400" b="0" i="0">
                    <a:solidFill>
                      <a:srgbClr val="FF0000"/>
                    </a:solidFill>
                    <a:latin typeface="Times New Roman" pitchFamily="34" charset="0"/>
                    <a:ea typeface="SimSun" pitchFamily="34" charset="-122"/>
                    <a:cs typeface="Times New Roman" pitchFamily="34" charset="-120"/>
                  </a:rPr>
                  <a:t>说明滤渣中有铝剩余，</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则滤液中一定没有</a:t>
                </a: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FF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FF0000"/>
                    </a:solidFill>
                    <a:latin typeface="Times New Roman" pitchFamily="34" charset="0"/>
                    <a:ea typeface="SimSun" pitchFamily="34" charset="-122"/>
                    <a:cs typeface="Times New Roman" pitchFamily="34" charset="-120"/>
                  </a:rPr>
                  <a:t>，只有</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Al</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，猜想一成立</a:t>
                </a:r>
                <a:r>
                  <a:rPr lang="en-US" altLang="zh-CN" sz="2400" b="0" i="0">
                    <a:solidFill>
                      <a:srgbClr val="FF0000"/>
                    </a:solidFill>
                    <a:latin typeface="Times New Roman" pitchFamily="34" charset="0"/>
                    <a:ea typeface="SimSun" pitchFamily="34" charset="-122"/>
                    <a:cs typeface="Times New Roman" pitchFamily="34" charset="-120"/>
                  </a:rPr>
                  <a:t>；若猜想四成</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立</a:t>
                </a:r>
                <a:r>
                  <a:rPr lang="en-US" altLang="zh-CN" sz="2400" b="0" i="0" dirty="0">
                    <a:solidFill>
                      <a:srgbClr val="FF0000"/>
                    </a:solidFill>
                    <a:latin typeface="Times New Roman" pitchFamily="34" charset="0"/>
                    <a:ea typeface="SimSun" pitchFamily="34" charset="-122"/>
                    <a:cs typeface="Times New Roman" pitchFamily="34" charset="-120"/>
                  </a:rPr>
                  <a:t>，将铜丝插入所得滤液中，铜与</a:t>
                </a:r>
                <a14:m>
                  <m:oMath xmlns:m="http://schemas.openxmlformats.org/officeDocument/2006/math">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oMath>
                </a14:m>
                <a:r>
                  <a:rPr lang="en-US" altLang="zh-CN" sz="2400" b="0" i="0" dirty="0">
                    <a:solidFill>
                      <a:srgbClr val="FF0000"/>
                    </a:solidFill>
                    <a:latin typeface="Times New Roman" pitchFamily="34" charset="0"/>
                    <a:ea typeface="SimSun" pitchFamily="34" charset="-122"/>
                    <a:cs typeface="Times New Roman" pitchFamily="34" charset="-120"/>
                  </a:rPr>
                  <a:t>反应生成</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Cu</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NO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oMath>
                </a14:m>
                <a:r>
                  <a:rPr lang="en-US" altLang="zh-CN" sz="2400" b="0" i="0" dirty="0">
                    <a:solidFill>
                      <a:srgbClr val="FF0000"/>
                    </a:solidFill>
                    <a:latin typeface="Times New Roman" pitchFamily="34" charset="0"/>
                    <a:ea typeface="SimSun" pitchFamily="34" charset="-122"/>
                    <a:cs typeface="Times New Roman" pitchFamily="34" charset="-120"/>
                  </a:rPr>
                  <a:t>和</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Ag</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,则观察到的现象</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是铜丝表面有银白色固体产生</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mc:Choice>
        <mc:Fallback>
          <p:sp>
            <p:nvSpPr>
              <p:cNvPr id="7" name="QB_6_AS.124_1#7ff3fbfef?vopoq=1&amp;pid=40fdf0404&amp;color=0,0,0&amp;vtp=1&amp;bbb=1&amp;hb=1"/>
              <p:cNvSpPr>
                <a:spLocks noRot="1" noChangeAspect="1" noMove="1" noResize="1" noEditPoints="1" noAdjustHandles="1" noChangeArrowheads="1" noChangeShapeType="1" noTextEdit="1"/>
              </p:cNvSpPr>
              <p:nvPr/>
            </p:nvSpPr>
            <p:spPr>
              <a:xfrm>
                <a:off x="649224" y="4106310"/>
                <a:ext cx="10899648" cy="2150999"/>
              </a:xfrm>
              <a:prstGeom prst="rect">
                <a:avLst/>
              </a:prstGeom>
              <a:blipFill>
                <a:blip r:embed="rId3"/>
                <a:stretch>
                  <a:fillRect l="-1734" r="-2349" b="-767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7">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7">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P_6#02d854681?vopoq=1&amp;pid=40fdf0404&amp;color=0,0,0&amp;vtp=1&amp;bt=1&amp;bbb=1"/>
          <p:cNvSpPr/>
          <p:nvPr/>
        </p:nvSpPr>
        <p:spPr>
          <a:xfrm>
            <a:off x="649224" y="864000"/>
            <a:ext cx="10899648" cy="474599"/>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【交流讨论】</a:t>
            </a:r>
            <a:endParaRPr lang="en-US" altLang="zh-CN" sz="2400" dirty="0"/>
          </a:p>
        </p:txBody>
      </p:sp>
      <p:sp>
        <p:nvSpPr>
          <p:cNvPr id="3" name="QB_6_BD.125_1#4dfeb16b2?vopoq=1&amp;pid=40fdf0404&amp;color=0,0,0&amp;vtp=1&amp;bbb=1&amp;hb=1"/>
          <p:cNvSpPr/>
          <p:nvPr/>
        </p:nvSpPr>
        <p:spPr>
          <a:xfrm>
            <a:off x="649224" y="1402861"/>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（5）小华经过分析认为向所得滤渣中滴加稀盐酸若没有气泡产生</a:t>
            </a:r>
            <a:r>
              <a:rPr lang="en-US" altLang="zh-CN" sz="2400" b="0" i="0">
                <a:solidFill>
                  <a:srgbClr val="000000"/>
                </a:solidFill>
                <a:latin typeface="Times New Roman" pitchFamily="34" charset="0"/>
                <a:ea typeface="SimSun" pitchFamily="34" charset="-122"/>
                <a:cs typeface="Times New Roman" pitchFamily="34" charset="-120"/>
              </a:rPr>
              <a:t>，对应的猜想也</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可能成立，原因是</a:t>
            </a:r>
            <a:r>
              <a:rPr lang="en-US" altLang="zh-CN" sz="2400" i="0">
                <a:solidFill>
                  <a:srgbClr val="000000"/>
                </a:solidFill>
                <a:latin typeface="SimSun" pitchFamily="34" charset="0"/>
                <a:ea typeface="SimSun" pitchFamily="34" charset="-122"/>
                <a:cs typeface="SimSun" pitchFamily="34" charset="-120"/>
              </a:rPr>
              <a:t>_______________________________________________________</a:t>
            </a:r>
          </a:p>
          <a:p>
            <a:pPr latinLnBrk="1">
              <a:lnSpc>
                <a:spcPts val="4200"/>
              </a:lnSpc>
            </a:pPr>
            <a:r>
              <a:rPr lang="en-US" altLang="zh-CN" sz="2400" i="0">
                <a:solidFill>
                  <a:srgbClr val="000000"/>
                </a:solidFill>
                <a:latin typeface="SimSun" pitchFamily="34" charset="0"/>
                <a:ea typeface="SimSun" pitchFamily="34" charset="-122"/>
                <a:cs typeface="SimSun" pitchFamily="34" charset="-120"/>
              </a:rPr>
              <a:t>_____________________________________________________________</a:t>
            </a:r>
            <a:r>
              <a:rPr lang="en-US" altLang="zh-CN" sz="2400" b="0" i="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B_6_AN.126_1#4dfeb16b2.blank?vopoq=1&amp;pid=40fdf0404&amp;color=0,0,0&amp;vpa=39&amp;vtp=1&amp;bbb=1&amp;hb=1"/>
          <p:cNvSpPr/>
          <p:nvPr/>
        </p:nvSpPr>
        <p:spPr>
          <a:xfrm>
            <a:off x="649224" y="1933721"/>
            <a:ext cx="10894782" cy="1034669"/>
          </a:xfrm>
          <a:prstGeom prst="rect">
            <a:avLst/>
          </a:prstGeom>
          <a:noFill/>
          <a:ln/>
        </p:spPr>
        <p:txBody>
          <a:bodyPr wrap="square" lIns="0" tIns="0" rIns="0" bIns="0" rtlCol="0" anchor="t"/>
          <a:lstStyle/>
          <a:p>
            <a:pPr latinLnBrk="1">
              <a:lnSpc>
                <a:spcPct val="150000"/>
              </a:lnSpc>
            </a:pPr>
            <a:r>
              <a:rPr lang="en-US" altLang="zh-CN" sz="2400" b="0" i="0">
                <a:solidFill>
                  <a:srgbClr val="FF0000"/>
                </a:solidFill>
                <a:latin typeface="SimSun" panose="02010600030101010101" pitchFamily="2" charset="-122"/>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向所得滤渣中滴加稀盐酸</a:t>
            </a:r>
            <a:r>
              <a:rPr lang="en-US" altLang="zh-CN" sz="2400" b="0" i="0" dirty="0">
                <a:solidFill>
                  <a:srgbClr val="FF0000"/>
                </a:solidFill>
                <a:latin typeface="Times New Roman" pitchFamily="34" charset="0"/>
                <a:ea typeface="SimSun" pitchFamily="34" charset="-122"/>
                <a:cs typeface="Times New Roman" pitchFamily="34" charset="-120"/>
              </a:rPr>
              <a:t>，若没有气泡产生，</a:t>
            </a:r>
            <a:r>
              <a:rPr lang="en-US" altLang="zh-CN" sz="2400" b="0" i="0">
                <a:solidFill>
                  <a:srgbClr val="FF0000"/>
                </a:solidFill>
                <a:latin typeface="Times New Roman" pitchFamily="34" charset="0"/>
                <a:ea typeface="SimSun" pitchFamily="34" charset="-122"/>
                <a:cs typeface="Times New Roman" pitchFamily="34" charset="-120"/>
              </a:rPr>
              <a:t>说明铝无剩余，则有可能是铝完全反应</a:t>
            </a:r>
            <a:r>
              <a:rPr lang="en-US" altLang="zh-CN" sz="2400" b="0" i="0" dirty="0">
                <a:solidFill>
                  <a:srgbClr val="FF0000"/>
                </a:solidFill>
                <a:latin typeface="Times New Roman" pitchFamily="34" charset="0"/>
                <a:ea typeface="SimSun" pitchFamily="34" charset="-122"/>
                <a:cs typeface="Times New Roman" pitchFamily="34" charset="-120"/>
              </a:rPr>
              <a:t>，但硝酸银和硝酸铜均有剩余，即猜想四成立</a:t>
            </a:r>
            <a:endParaRPr lang="en-US" altLang="zh-CN" sz="2400" dirty="0"/>
          </a:p>
        </p:txBody>
      </p:sp>
      <p:sp>
        <p:nvSpPr>
          <p:cNvPr id="5" name="QB_6_AS.127_1#4dfeb16b2?vopoq=1&amp;pid=40fdf0404&amp;color=0,0,0&amp;vtp=1&amp;bbb=1&amp;hb=1"/>
          <p:cNvSpPr/>
          <p:nvPr/>
        </p:nvSpPr>
        <p:spPr>
          <a:xfrm>
            <a:off x="649224" y="3053861"/>
            <a:ext cx="10899648" cy="27097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向所得滤渣中滴加稀盐酸，若没有气泡产生，说明铝无剩余</a:t>
            </a:r>
            <a:r>
              <a:rPr lang="en-US" altLang="zh-CN" sz="2400" b="0" i="0">
                <a:solidFill>
                  <a:srgbClr val="FF0000"/>
                </a:solidFill>
                <a:latin typeface="Times New Roman" pitchFamily="34" charset="0"/>
                <a:ea typeface="SimSun" pitchFamily="34" charset="-122"/>
                <a:cs typeface="Times New Roman" pitchFamily="34" charset="-120"/>
              </a:rPr>
              <a:t>，则有可能</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是铝完全反应</a:t>
            </a:r>
            <a:r>
              <a:rPr lang="en-US" altLang="zh-CN" sz="2400" b="0" i="0" dirty="0">
                <a:solidFill>
                  <a:srgbClr val="FF0000"/>
                </a:solidFill>
                <a:latin typeface="Times New Roman" pitchFamily="34" charset="0"/>
                <a:ea typeface="SimSun" pitchFamily="34" charset="-122"/>
                <a:cs typeface="Times New Roman" pitchFamily="34" charset="-120"/>
              </a:rPr>
              <a:t>，但硝酸银和硝酸铜均有剩余，滤液中含硝酸铜、硝酸银、</a:t>
            </a:r>
            <a:r>
              <a:rPr lang="en-US" altLang="zh-CN" sz="2400" b="0" i="0">
                <a:solidFill>
                  <a:srgbClr val="FF0000"/>
                </a:solidFill>
                <a:latin typeface="Times New Roman" pitchFamily="34" charset="0"/>
                <a:ea typeface="SimSun" pitchFamily="34" charset="-122"/>
                <a:cs typeface="Times New Roman" pitchFamily="34" charset="-120"/>
              </a:rPr>
              <a:t>硝酸铝，</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即猜想四成立</a:t>
            </a:r>
            <a:r>
              <a:rPr lang="en-US" altLang="zh-CN" sz="2400" b="0" i="0" dirty="0">
                <a:solidFill>
                  <a:srgbClr val="FF0000"/>
                </a:solidFill>
                <a:latin typeface="Times New Roman" pitchFamily="34" charset="0"/>
                <a:ea typeface="SimSun" pitchFamily="34" charset="-122"/>
                <a:cs typeface="Times New Roman" pitchFamily="34" charset="-120"/>
              </a:rPr>
              <a:t>；或是硝酸银和铝恰好完全反应，则滤液是硝酸铝、硝酸铜</a:t>
            </a:r>
            <a:r>
              <a:rPr lang="en-US" altLang="zh-CN" sz="2400" b="0" i="0">
                <a:solidFill>
                  <a:srgbClr val="FF0000"/>
                </a:solidFill>
                <a:latin typeface="Times New Roman" pitchFamily="34" charset="0"/>
                <a:ea typeface="SimSun" pitchFamily="34" charset="-122"/>
                <a:cs typeface="Times New Roman" pitchFamily="34" charset="-120"/>
              </a:rPr>
              <a:t>，即猜</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想二成立</a:t>
            </a:r>
            <a:r>
              <a:rPr lang="en-US" altLang="zh-CN" sz="2400" b="0" i="0" dirty="0">
                <a:solidFill>
                  <a:srgbClr val="FF0000"/>
                </a:solidFill>
                <a:latin typeface="Times New Roman" pitchFamily="34" charset="0"/>
                <a:ea typeface="SimSun" pitchFamily="34" charset="-122"/>
                <a:cs typeface="Times New Roman" pitchFamily="34" charset="-120"/>
              </a:rPr>
              <a:t>；或是铝和硝酸银、硝酸铜恰好完全反应，则滤液中只含硝酸铝</a:t>
            </a:r>
            <a:r>
              <a:rPr lang="en-US" altLang="zh-CN" sz="2400" b="0" i="0">
                <a:solidFill>
                  <a:srgbClr val="FF0000"/>
                </a:solidFill>
                <a:latin typeface="Times New Roman" pitchFamily="34" charset="0"/>
                <a:ea typeface="SimSun" pitchFamily="34" charset="-122"/>
                <a:cs typeface="Times New Roman" pitchFamily="34" charset="-120"/>
              </a:rPr>
              <a:t>，即猜</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想一成立</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C_4_BD#f6c927a4b?vopoq=1&amp;pid=9dbfc40d1&amp;color=46,117,182&amp;vtp=1&amp;bt=1&amp;bbb=1"/>
          <p:cNvSpPr/>
          <p:nvPr/>
        </p:nvSpPr>
        <p:spPr>
          <a:xfrm>
            <a:off x="649224" y="842772"/>
            <a:ext cx="10899648" cy="426720"/>
          </a:xfrm>
          <a:prstGeom prst="rect">
            <a:avLst/>
          </a:prstGeom>
          <a:noFill/>
          <a:ln/>
        </p:spPr>
        <p:txBody>
          <a:bodyPr wrap="none" lIns="0" tIns="0" rIns="0" bIns="0" rtlCol="0" anchor="ctr"/>
          <a:lstStyle/>
          <a:p>
            <a:pPr algn="l" latinLnBrk="1">
              <a:lnSpc>
                <a:spcPts val="3400"/>
              </a:lnSpc>
            </a:pPr>
            <a:r>
              <a:rPr lang="en-US" altLang="zh-CN" sz="2800" b="1" i="0" dirty="0">
                <a:solidFill>
                  <a:srgbClr val="2E75B6"/>
                </a:solidFill>
                <a:latin typeface="Times New Roman" pitchFamily="34" charset="0"/>
                <a:ea typeface="SimHei" pitchFamily="34" charset="-122"/>
                <a:cs typeface="Times New Roman" pitchFamily="34" charset="-120"/>
              </a:rPr>
              <a:t>四、计算题（</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1</a:t>
            </a:r>
            <a:r>
              <a:rPr lang="en-US" altLang="zh-CN" sz="2800" b="1" i="0" dirty="0">
                <a:solidFill>
                  <a:srgbClr val="2E75B6"/>
                </a:solidFill>
                <a:latin typeface="Times New Roman" pitchFamily="34" charset="0"/>
                <a:ea typeface="楷体" pitchFamily="34" charset="-122"/>
                <a:cs typeface="Times New Roman" pitchFamily="34" charset="-120"/>
              </a:rPr>
              <a:t>小题</a:t>
            </a:r>
            <a:r>
              <a:rPr lang="en-US" altLang="zh-CN" sz="2800" b="1" i="0" dirty="0">
                <a:solidFill>
                  <a:srgbClr val="2E75B6"/>
                </a:solidFill>
                <a:latin typeface="Times New Roman" pitchFamily="34" charset="0"/>
                <a:ea typeface="SimHei" pitchFamily="34" charset="-122"/>
                <a:cs typeface="Times New Roman" pitchFamily="34" charset="-120"/>
              </a:rPr>
              <a:t>，</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8</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sp>
        <p:nvSpPr>
          <p:cNvPr id="3" name="QO_5_BD.128_1#d3d790329?sp=1&amp;vopoq=1&amp;pid=f6c927a4b&amp;color=0,0,0&amp;vtp=1&amp;bbb=1&amp;hb=1"/>
          <p:cNvSpPr/>
          <p:nvPr/>
        </p:nvSpPr>
        <p:spPr>
          <a:xfrm>
            <a:off x="649224" y="1270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19.</a:t>
            </a:r>
            <a:r>
              <a:rPr lang="en-US" altLang="zh-CN" sz="2400" b="0" i="0" dirty="0">
                <a:solidFill>
                  <a:srgbClr val="000000"/>
                </a:solidFill>
                <a:latin typeface="仿宋" pitchFamily="34" charset="0"/>
                <a:ea typeface="仿宋" pitchFamily="34" charset="-122"/>
                <a:cs typeface="仿宋" pitchFamily="34" charset="-120"/>
              </a:rPr>
              <a:t>[2024陕西榆林一模]</a:t>
            </a:r>
            <a:r>
              <a:rPr lang="en-US" altLang="zh-CN" sz="2400" b="0" i="0" dirty="0">
                <a:solidFill>
                  <a:srgbClr val="000000"/>
                </a:solidFill>
                <a:latin typeface="Times New Roman" pitchFamily="34" charset="0"/>
                <a:ea typeface="SimSun" pitchFamily="34" charset="-122"/>
                <a:cs typeface="Times New Roman" pitchFamily="34" charset="-120"/>
              </a:rPr>
              <a:t>生铁和钢是应用广泛的铁合金</a:t>
            </a:r>
            <a:r>
              <a:rPr lang="en-US" altLang="zh-CN" sz="2400" b="0" i="0">
                <a:solidFill>
                  <a:srgbClr val="000000"/>
                </a:solidFill>
                <a:latin typeface="Times New Roman" pitchFamily="34" charset="0"/>
                <a:ea typeface="SimSun" pitchFamily="34" charset="-122"/>
                <a:cs typeface="Times New Roman" pitchFamily="34" charset="-120"/>
              </a:rPr>
              <a:t>，工业上用赤铁矿冶炼生铁</a:t>
            </a:r>
          </a:p>
          <a:p>
            <a:pPr latinLnBrk="1">
              <a:lnSpc>
                <a:spcPts val="4400"/>
              </a:lnSpc>
            </a:pPr>
            <a:r>
              <a:rPr lang="en-US" altLang="zh-CN" sz="2400" b="0" i="0">
                <a:solidFill>
                  <a:srgbClr val="000000"/>
                </a:solidFill>
                <a:latin typeface="Times New Roman" pitchFamily="34" charset="0"/>
                <a:ea typeface="SimSun" pitchFamily="34" charset="-122"/>
                <a:cs typeface="Times New Roman" pitchFamily="34" charset="-120"/>
              </a:rPr>
              <a:t>的主要反应原理为一氧化碳还原氧化铁</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请完成下列分析及计算</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B_6_BD.129_1#edc120f74?vopoq=1&amp;pid=d3d790329&amp;color=0,0,0&amp;vtp=1&amp;bbb=1"/>
          <p:cNvSpPr/>
          <p:nvPr/>
        </p:nvSpPr>
        <p:spPr>
          <a:xfrm>
            <a:off x="649224" y="291344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a:t>
            </a:r>
            <a:r>
              <a:rPr lang="en-US" altLang="zh-CN" sz="2400" b="0" i="0">
                <a:solidFill>
                  <a:srgbClr val="000000"/>
                </a:solidFill>
                <a:latin typeface="Times New Roman" pitchFamily="34" charset="0"/>
                <a:ea typeface="SimSun" pitchFamily="34" charset="-122"/>
                <a:cs typeface="Times New Roman" pitchFamily="34" charset="-120"/>
              </a:rPr>
              <a:t>）生铁与钢的本质区别是</a:t>
            </a:r>
            <a:r>
              <a:rPr lang="en-US" altLang="zh-CN" sz="2400" i="0">
                <a:solidFill>
                  <a:srgbClr val="000000"/>
                </a:solidFill>
                <a:latin typeface="SimSun" pitchFamily="34" charset="0"/>
                <a:ea typeface="SimSun" pitchFamily="34" charset="-122"/>
                <a:cs typeface="SimSun" pitchFamily="34" charset="-120"/>
              </a:rPr>
              <a:t>________</a:t>
            </a:r>
            <a:r>
              <a:rPr lang="en-US" altLang="zh-CN" sz="2400" b="0" i="0">
                <a:solidFill>
                  <a:srgbClr val="000000"/>
                </a:solidFill>
                <a:latin typeface="Times New Roman" pitchFamily="34" charset="0"/>
                <a:ea typeface="SimSun" pitchFamily="34" charset="-122"/>
                <a:cs typeface="Times New Roman" pitchFamily="34" charset="-120"/>
              </a:rPr>
              <a:t>不同</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5" name="QB_6_AN.130_1#edc120f74.blank?vopoq=1&amp;pid=d3d790329&amp;color=0,0,0&amp;vpa=40&amp;vtp=1&amp;bbb=1"/>
          <p:cNvSpPr/>
          <p:nvPr/>
        </p:nvSpPr>
        <p:spPr>
          <a:xfrm>
            <a:off x="4475892" y="2863913"/>
            <a:ext cx="1135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含碳量</a:t>
            </a:r>
            <a:endParaRPr lang="en-US" altLang="zh-CN" sz="2400" dirty="0"/>
          </a:p>
        </p:txBody>
      </p:sp>
      <mc:AlternateContent xmlns:mc="http://schemas.openxmlformats.org/markup-compatibility/2006">
        <mc:Choice xmlns:a14="http://schemas.microsoft.com/office/drawing/2010/main" Requires="a14">
          <p:sp>
            <p:nvSpPr>
              <p:cNvPr id="6" name="QB_6_AS.131_1#edc120f74?vopoq=1&amp;pid=d3d790329&amp;color=0,0,0&amp;vtp=1&amp;bbb=1&amp;hb=1"/>
              <p:cNvSpPr/>
              <p:nvPr/>
            </p:nvSpPr>
            <p:spPr>
              <a:xfrm>
                <a:off x="649224" y="339217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生铁是含碳量为</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a:rPr lang="en-US" altLang="zh-CN" sz="2400" b="0" i="0" dirty="0">
                        <a:solidFill>
                          <a:srgbClr val="FF0000"/>
                        </a:solidFill>
                        <a:latin typeface="Cambria Math" panose="02040503050406030204" pitchFamily="18" charset="0"/>
                        <a:ea typeface="SimSun" pitchFamily="34" charset="-122"/>
                        <a:cs typeface="Times New Roman" pitchFamily="34" charset="-120"/>
                      </a:rPr>
                      <m:t>4.3%</m:t>
                    </m:r>
                  </m:oMath>
                </a14:m>
                <a:r>
                  <a:rPr lang="en-US" altLang="zh-CN" sz="2400" b="0" i="0" dirty="0">
                    <a:solidFill>
                      <a:srgbClr val="FF0000"/>
                    </a:solidFill>
                    <a:latin typeface="Times New Roman" pitchFamily="34" charset="0"/>
                    <a:ea typeface="SimSun" pitchFamily="34" charset="-122"/>
                    <a:cs typeface="Times New Roman" pitchFamily="34" charset="-120"/>
                  </a:rPr>
                  <a:t>的铁合金，钢是含碳量为</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0.03%</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的铁合</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金</a:t>
                </a:r>
                <a:r>
                  <a:rPr lang="en-US" altLang="zh-CN" sz="2400" b="0" i="0" dirty="0">
                    <a:solidFill>
                      <a:srgbClr val="FF0000"/>
                    </a:solidFill>
                    <a:latin typeface="Times New Roman" pitchFamily="34" charset="0"/>
                    <a:ea typeface="SimSun" pitchFamily="34" charset="-122"/>
                    <a:cs typeface="Times New Roman" pitchFamily="34" charset="-120"/>
                  </a:rPr>
                  <a:t>，生铁与钢的本质区别是含碳量不同。</a:t>
                </a:r>
                <a:endParaRPr lang="en-US" altLang="zh-CN" sz="2400" dirty="0"/>
              </a:p>
            </p:txBody>
          </p:sp>
        </mc:Choice>
        <mc:Fallback>
          <p:sp>
            <p:nvSpPr>
              <p:cNvPr id="6" name="QB_6_AS.131_1#edc120f74?vopoq=1&amp;pid=d3d790329&amp;color=0,0,0&amp;vtp=1&amp;bbb=1&amp;hb=1"/>
              <p:cNvSpPr>
                <a:spLocks noRot="1" noChangeAspect="1" noMove="1" noResize="1" noEditPoints="1" noAdjustHandles="1" noChangeArrowheads="1" noChangeShapeType="1" noTextEdit="1"/>
              </p:cNvSpPr>
              <p:nvPr/>
            </p:nvSpPr>
            <p:spPr>
              <a:xfrm>
                <a:off x="649224" y="3392170"/>
                <a:ext cx="10899648" cy="1033399"/>
              </a:xfrm>
              <a:prstGeom prst="rect">
                <a:avLst/>
              </a:prstGeom>
              <a:blipFill>
                <a:blip r:embed="rId3"/>
                <a:stretch>
                  <a:fillRect l="-1734" b="-15294"/>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32_1#89b48be73?vopoq=1&amp;pid=d3d790329&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（2）某炼铁厂用含</a:t>
                </a:r>
                <a14:m>
                  <m:oMath xmlns:m="http://schemas.openxmlformats.org/officeDocument/2006/math">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2</m:t>
                        </m:r>
                      </m:sub>
                    </m:sSub>
                    <m:sSub>
                      <m:sSubPr>
                        <m:ctrlPr>
                          <a:rPr lang="en-US" altLang="zh-CN" sz="2400" b="0" i="1" dirty="0">
                            <a:solidFill>
                              <a:srgbClr val="00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O</m:t>
                        </m:r>
                      </m:e>
                      <m:sub>
                        <m:r>
                          <a:rPr lang="en-US" altLang="zh-CN" sz="2400" b="0" i="0" dirty="0">
                            <a:solidFill>
                              <a:srgbClr val="000000"/>
                            </a:solidFill>
                            <a:latin typeface="Cambria Math" panose="02040503050406030204" pitchFamily="18" charset="0"/>
                            <a:ea typeface="SimSun" pitchFamily="34" charset="-122"/>
                            <a:cs typeface="Times New Roman" pitchFamily="34" charset="-120"/>
                          </a:rPr>
                          <m:t>3</m:t>
                        </m:r>
                      </m:sub>
                    </m:sSub>
                    <m:r>
                      <a:rPr lang="en-US" altLang="zh-CN" sz="2400" b="0" i="0" dirty="0">
                        <a:solidFill>
                          <a:srgbClr val="000000"/>
                        </a:solidFill>
                        <a:latin typeface="Cambria Math" panose="02040503050406030204" pitchFamily="18" charset="0"/>
                        <a:ea typeface="SimSun" pitchFamily="34" charset="-122"/>
                        <a:cs typeface="Times New Roman" pitchFamily="34" charset="-120"/>
                      </a:rPr>
                      <m:t> 80%</m:t>
                    </m:r>
                  </m:oMath>
                </a14:m>
                <a:r>
                  <a:rPr lang="en-US" altLang="zh-CN" sz="2400" b="0" i="0" dirty="0">
                    <a:solidFill>
                      <a:srgbClr val="000000"/>
                    </a:solidFill>
                    <a:latin typeface="Times New Roman" pitchFamily="34" charset="0"/>
                    <a:ea typeface="SimSun" pitchFamily="34" charset="-122"/>
                    <a:cs typeface="Times New Roman" pitchFamily="34" charset="-120"/>
                  </a:rPr>
                  <a:t>的赤铁矿冶炼出含铁</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14 000 </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的生铁</a:t>
                </a:r>
                <a:r>
                  <a:rPr lang="en-US" altLang="zh-CN" sz="2400" b="0" i="0">
                    <a:solidFill>
                      <a:srgbClr val="000000"/>
                    </a:solidFill>
                    <a:latin typeface="Times New Roman" pitchFamily="34" charset="0"/>
                    <a:ea typeface="SimSun" pitchFamily="34" charset="-122"/>
                    <a:cs typeface="Times New Roman" pitchFamily="34" charset="-120"/>
                  </a:rPr>
                  <a:t>，根据化学方</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程式计算炼铁所用赤铁矿的质量</a:t>
                </a:r>
                <a:r>
                  <a:rPr lang="en-US" altLang="zh-CN" sz="2400" b="0" i="0" dirty="0">
                    <a:solidFill>
                      <a:srgbClr val="000000"/>
                    </a:solidFill>
                    <a:latin typeface="Times New Roman" pitchFamily="34" charset="0"/>
                    <a:ea typeface="SimSun" pitchFamily="34" charset="-122"/>
                    <a:cs typeface="Times New Roman" pitchFamily="34" charset="-120"/>
                  </a:rPr>
                  <a:t>（写出计算过程）。</a:t>
                </a:r>
                <a:endParaRPr lang="en-US" altLang="zh-CN" sz="2400" dirty="0"/>
              </a:p>
            </p:txBody>
          </p:sp>
        </mc:Choice>
        <mc:Fallback>
          <p:sp>
            <p:nvSpPr>
              <p:cNvPr id="2" name="QO_6_BD.132_1#89b48be73?vopoq=1&amp;pid=d3d790329&amp;color=0,0,0&amp;vtp=1&amp;bt=1&amp;bbb=1&amp;hb=1"/>
              <p:cNvSpPr>
                <a:spLocks noRot="1" noChangeAspect="1" noMove="1" noResize="1" noEditPoints="1" noAdjustHandles="1" noChangeArrowheads="1" noChangeShapeType="1" noTextEdit="1"/>
              </p:cNvSpPr>
              <p:nvPr/>
            </p:nvSpPr>
            <p:spPr>
              <a:xfrm>
                <a:off x="649224" y="864000"/>
                <a:ext cx="10899648" cy="1033399"/>
              </a:xfrm>
              <a:prstGeom prst="rect">
                <a:avLst/>
              </a:prstGeom>
              <a:blipFill>
                <a:blip r:embed="rId3"/>
                <a:stretch>
                  <a:fillRect l="-1734" b="-1538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33_1#89b48be73?vopoq=1&amp;pid=d3d790329&amp;color=0,0,0&amp;vtp=1&amp;bbb=1"/>
              <p:cNvSpPr/>
              <p:nvPr/>
            </p:nvSpPr>
            <p:spPr>
              <a:xfrm>
                <a:off x="649224" y="1909210"/>
                <a:ext cx="10899648" cy="4335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解：设冶炼时参加反应的氧化铁的质量为</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𝑥</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a:p>
                <a:pPr latinLnBrk="1">
                  <a:lnSpc>
                    <a:spcPts val="10900"/>
                  </a:lnSpc>
                </a:pPr>
                <a14:m>
                  <m:oMath xmlns:m="http://schemas.openxmlformats.org/officeDocument/2006/math">
                    <m:m>
                      <m:mPr>
                        <m:mcs>
                          <m:mc>
                            <m:mcPr>
                              <m:count m:val="7"/>
                              <m:mcJc m:val="center"/>
                            </m:mcPr>
                          </m:mc>
                        </m:mcs>
                        <m:ctrlPr>
                          <a:rPr lang="en-US" altLang="zh-CN" sz="2400" b="0" dirty="0">
                            <a:solidFill>
                              <a:srgbClr val="FF0000"/>
                            </a:solidFill>
                            <a:latin typeface="Cambria Math" panose="02040503050406030204" pitchFamily="18" charset="0"/>
                            <a:ea typeface="SimSun" pitchFamily="34" charset="-122"/>
                            <a:cs typeface="Times New Roman" pitchFamily="34" charset="-120"/>
                          </a:rPr>
                        </m:ctrlPr>
                      </m:mPr>
                      <m:mr>
                        <m:e>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ub>
                          </m:sSub>
                        </m:e>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e>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CO</m:t>
                          </m:r>
                        </m:e>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2000">
                                            <a:solidFill>
                                              <a:srgbClr val="FF0000"/>
                                            </a:solidFill>
                                            <a:latin typeface="Cambria Math" panose="02040503050406030204" pitchFamily="18" charset="0"/>
                                          </a:rPr>
                                          <m:t>高温</m:t>
                                        </m:r>
                                      </m:e>
                                    </m:bar>
                                  </m:e>
                                </m:bar>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mr>
                          </m:m>
                          <m:r>
                            <a:rPr lang="en-US" altLang="zh-CN" sz="2400" b="0" i="0" dirty="0">
                              <a:solidFill>
                                <a:srgbClr val="FF0000"/>
                              </a:solidFill>
                              <a:latin typeface="Cambria Math" panose="02040503050406030204" pitchFamily="18" charset="0"/>
                              <a:ea typeface="SimSun" pitchFamily="34" charset="-122"/>
                              <a:cs typeface="Times New Roman" pitchFamily="34" charset="-120"/>
                            </a:rPr>
                            <m:t> </m:t>
                          </m:r>
                        </m:e>
                        <m:e>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Fe</m:t>
                          </m:r>
                        </m:e>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e>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sSub>
                            <m:sSub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bPr>
                            <m:e>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CO</m:t>
                              </m:r>
                            </m:e>
                            <m:sub>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sub>
                          </m:sSub>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160</m:t>
                          </m:r>
                        </m:e>
                        <m:e/>
                        <m:e/>
                        <m:e/>
                        <m:e>
                          <m:r>
                            <a:rPr lang="en-US" altLang="zh-CN" sz="2400" b="0" i="0" dirty="0">
                              <a:solidFill>
                                <a:srgbClr val="FF0000"/>
                              </a:solidFill>
                              <a:latin typeface="Cambria Math" panose="02040503050406030204" pitchFamily="18" charset="0"/>
                              <a:ea typeface="SimSun" pitchFamily="34" charset="-122"/>
                              <a:cs typeface="Times New Roman" pitchFamily="34" charset="-120"/>
                            </a:rPr>
                            <m:t>112</m:t>
                          </m:r>
                        </m:e>
                        <m:e/>
                        <m:e/>
                      </m:mr>
                      <m:mr>
                        <m:e>
                          <m:r>
                            <a:rPr lang="en-US" altLang="zh-CN" sz="2400" b="0" i="0" dirty="0">
                              <a:solidFill>
                                <a:srgbClr val="FF0000"/>
                              </a:solidFill>
                              <a:latin typeface="Cambria Math" panose="02040503050406030204" pitchFamily="18" charset="0"/>
                              <a:ea typeface="SimSun" pitchFamily="34" charset="-122"/>
                              <a:cs typeface="Times New Roman" pitchFamily="34" charset="-120"/>
                            </a:rPr>
                            <m:t>𝑥</m:t>
                          </m:r>
                        </m:e>
                        <m:e/>
                        <m:e/>
                        <m:e/>
                        <m:e>
                          <m:r>
                            <a:rPr lang="en-US" altLang="zh-CN" sz="2400" b="0" i="0" dirty="0">
                              <a:solidFill>
                                <a:srgbClr val="FF0000"/>
                              </a:solidFill>
                              <a:latin typeface="Cambria Math" panose="02040503050406030204" pitchFamily="18" charset="0"/>
                              <a:ea typeface="SimSun" pitchFamily="34" charset="-122"/>
                              <a:cs typeface="Times New Roman" pitchFamily="34" charset="-120"/>
                            </a:rPr>
                            <m:t>14 000 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t</m:t>
                          </m:r>
                        </m:e>
                        <m:e/>
                        <m:e/>
                      </m:mr>
                    </m:m>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6200"/>
                  </a:lnSpc>
                </a:pPr>
                <a14:m>
                  <m:oMath xmlns:m="http://schemas.openxmlformats.org/officeDocument/2006/math">
                    <m:f>
                      <m:f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fPr>
                      <m:num>
                        <m:r>
                          <a:rPr lang="en-US" altLang="zh-CN" sz="2400" b="0" i="0" dirty="0">
                            <a:solidFill>
                              <a:srgbClr val="FF0000"/>
                            </a:solidFill>
                            <a:latin typeface="Cambria Math" panose="02040503050406030204" pitchFamily="18" charset="0"/>
                            <a:ea typeface="SimSun" pitchFamily="34" charset="-122"/>
                            <a:cs typeface="Times New Roman" pitchFamily="34" charset="-120"/>
                          </a:rPr>
                          <m:t>160</m:t>
                        </m:r>
                      </m:num>
                      <m:den>
                        <m:r>
                          <a:rPr lang="en-US" altLang="zh-CN" sz="2400" b="0" i="0" dirty="0">
                            <a:solidFill>
                              <a:srgbClr val="FF0000"/>
                            </a:solidFill>
                            <a:latin typeface="Cambria Math" panose="02040503050406030204" pitchFamily="18" charset="0"/>
                            <a:ea typeface="SimSun" pitchFamily="34" charset="-122"/>
                            <a:cs typeface="Times New Roman" pitchFamily="34" charset="-120"/>
                          </a:rPr>
                          <m:t>112</m:t>
                        </m:r>
                      </m:den>
                    </m:f>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f>
                      <m:f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fPr>
                      <m:num>
                        <m:r>
                          <a:rPr lang="en-US" altLang="zh-CN" sz="2400" b="0" i="0" dirty="0">
                            <a:solidFill>
                              <a:srgbClr val="FF0000"/>
                            </a:solidFill>
                            <a:latin typeface="Cambria Math" panose="02040503050406030204" pitchFamily="18" charset="0"/>
                            <a:ea typeface="SimSun" pitchFamily="34" charset="-122"/>
                            <a:cs typeface="Times New Roman" pitchFamily="34" charset="-120"/>
                          </a:rPr>
                          <m:t>𝑥</m:t>
                        </m:r>
                      </m:num>
                      <m:den>
                        <m:r>
                          <a:rPr lang="en-US" altLang="zh-CN" sz="2400" b="0" i="0" dirty="0">
                            <a:solidFill>
                              <a:srgbClr val="FF0000"/>
                            </a:solidFill>
                            <a:latin typeface="Cambria Math" panose="02040503050406030204" pitchFamily="18" charset="0"/>
                            <a:ea typeface="SimSun" pitchFamily="34" charset="-122"/>
                            <a:cs typeface="Times New Roman" pitchFamily="34" charset="-120"/>
                          </a:rPr>
                          <m:t>14 000 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t</m:t>
                        </m:r>
                      </m:den>
                    </m:f>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300"/>
                  </a:lnSpc>
                </a:pP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𝑥</m:t>
                    </m:r>
                    <m:r>
                      <a:rPr lang="en-US" altLang="zh-CN" sz="2400" b="0" i="0" dirty="0">
                        <a:solidFill>
                          <a:srgbClr val="FF0000"/>
                        </a:solidFill>
                        <a:latin typeface="Cambria Math" panose="02040503050406030204" pitchFamily="18" charset="0"/>
                        <a:ea typeface="SimSun" pitchFamily="34" charset="-122"/>
                        <a:cs typeface="Times New Roman" pitchFamily="34" charset="-120"/>
                      </a:rPr>
                      <m:t>=20 000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600"/>
                  </a:lnSpc>
                </a:pPr>
                <a:r>
                  <a:rPr lang="en-US" altLang="zh-CN" sz="2400" b="0" i="0">
                    <a:solidFill>
                      <a:srgbClr val="FF0000"/>
                    </a:solidFill>
                    <a:latin typeface="Times New Roman" pitchFamily="34" charset="0"/>
                    <a:ea typeface="SimSun" pitchFamily="34" charset="-122"/>
                    <a:cs typeface="Times New Roman" pitchFamily="34" charset="-120"/>
                  </a:rPr>
                  <a:t>炼铁所用赤铁矿的质量为</a:t>
                </a:r>
                <a14:m>
                  <m:oMath xmlns:m="http://schemas.openxmlformats.org/officeDocument/2006/math">
                    <m:f>
                      <m:f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fPr>
                      <m:num>
                        <m:r>
                          <a:rPr lang="en-US" altLang="zh-CN" sz="2400" b="0" i="0" dirty="0">
                            <a:solidFill>
                              <a:srgbClr val="FF0000"/>
                            </a:solidFill>
                            <a:latin typeface="Cambria Math" panose="02040503050406030204" pitchFamily="18" charset="0"/>
                            <a:ea typeface="SimSun" pitchFamily="34" charset="-122"/>
                            <a:cs typeface="Times New Roman" pitchFamily="34" charset="-120"/>
                          </a:rPr>
                          <m:t>20 000 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t</m:t>
                        </m:r>
                      </m:num>
                      <m:den>
                        <m:r>
                          <a:rPr lang="en-US" altLang="zh-CN" sz="2400" b="0" i="0" dirty="0">
                            <a:solidFill>
                              <a:srgbClr val="FF0000"/>
                            </a:solidFill>
                            <a:latin typeface="Cambria Math" panose="02040503050406030204" pitchFamily="18" charset="0"/>
                            <a:ea typeface="SimSun" pitchFamily="34" charset="-122"/>
                            <a:cs typeface="Times New Roman" pitchFamily="34" charset="-120"/>
                          </a:rPr>
                          <m:t>80%</m:t>
                        </m:r>
                      </m:den>
                    </m:f>
                    <m:r>
                      <a:rPr lang="en-US" altLang="zh-CN" sz="2400" b="0" i="0" dirty="0">
                        <a:solidFill>
                          <a:srgbClr val="FF0000"/>
                        </a:solidFill>
                        <a:latin typeface="Cambria Math" panose="02040503050406030204" pitchFamily="18" charset="0"/>
                        <a:ea typeface="SimSun" pitchFamily="34" charset="-122"/>
                        <a:cs typeface="Times New Roman" pitchFamily="34" charset="-120"/>
                      </a:rPr>
                      <m:t>=25 000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答</a:t>
                </a:r>
                <a:r>
                  <a:rPr lang="en-US" altLang="zh-CN" sz="2400" b="0" i="0" dirty="0">
                    <a:solidFill>
                      <a:srgbClr val="FF0000"/>
                    </a:solidFill>
                    <a:latin typeface="Times New Roman" pitchFamily="34" charset="0"/>
                    <a:ea typeface="SimSun" pitchFamily="34" charset="-122"/>
                    <a:cs typeface="Times New Roman" pitchFamily="34" charset="-120"/>
                  </a:rPr>
                  <a:t>：炼铁所用赤铁矿的质量为</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25 000 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t</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mc:Choice>
        <mc:Fallback>
          <p:sp>
            <p:nvSpPr>
              <p:cNvPr id="3" name="QO_6_AN.133_1#89b48be73?vopoq=1&amp;pid=d3d790329&amp;color=0,0,0&amp;vtp=1&amp;bbb=1"/>
              <p:cNvSpPr>
                <a:spLocks noRot="1" noChangeAspect="1" noMove="1" noResize="1" noEditPoints="1" noAdjustHandles="1" noChangeArrowheads="1" noChangeShapeType="1" noTextEdit="1"/>
              </p:cNvSpPr>
              <p:nvPr/>
            </p:nvSpPr>
            <p:spPr>
              <a:xfrm>
                <a:off x="649224" y="1909210"/>
                <a:ext cx="10899648" cy="4335399"/>
              </a:xfrm>
              <a:prstGeom prst="rect">
                <a:avLst/>
              </a:prstGeom>
              <a:blipFill>
                <a:blip r:embed="rId4"/>
                <a:stretch>
                  <a:fillRect l="-1734" b="-3797"/>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O_6_AS.134_1#89b48be73?vopoq=1&amp;pid=d3d790329&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由生铁的质量，</a:t>
            </a:r>
            <a:r>
              <a:rPr lang="en-US" altLang="zh-CN" sz="2400" b="0" i="0">
                <a:solidFill>
                  <a:srgbClr val="FF0000"/>
                </a:solidFill>
                <a:latin typeface="Times New Roman" pitchFamily="34" charset="0"/>
                <a:ea typeface="SimSun" pitchFamily="34" charset="-122"/>
                <a:cs typeface="Times New Roman" pitchFamily="34" charset="-120"/>
              </a:rPr>
              <a:t>可以根据化学方程式计算出参加反应的氧化铁的质量；</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根据赤铁矿中氧化铁的质量分数进而计算出炼铁所用赤铁矿的质量</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7cdd0b842?vopoq=1&amp;pid=9dbfc40d1&amp;color=0,0,0&amp;vtp=1&amp;bt=1&amp;bbb=1&amp;hb=1">
                <a:extLst>
                  <a:ext uri="{FF2B5EF4-FFF2-40B4-BE49-F238E27FC236}">
                    <a16:creationId xmlns:a16="http://schemas.microsoft.com/office/drawing/2014/main" id="{877B5047-130E-A71E-CEE5-33BC725CCF14}"/>
                  </a:ext>
                </a:extLst>
              </p:cNvPr>
              <p:cNvSpPr/>
              <p:nvPr/>
            </p:nvSpPr>
            <p:spPr>
              <a:xfrm>
                <a:off x="649224" y="864000"/>
                <a:ext cx="10899648" cy="1582484"/>
              </a:xfrm>
              <a:prstGeom prst="rect">
                <a:avLst/>
              </a:prstGeom>
              <a:noFill/>
              <a:ln/>
            </p:spPr>
            <p:txBody>
              <a:bodyPr wrap="none" lIns="0" tIns="0" rIns="0" bIns="0" rtlCol="0" anchor="t"/>
              <a:lstStyle/>
              <a:p>
                <a:pPr algn="ctr" latinLnBrk="1">
                  <a:lnSpc>
                    <a:spcPts val="4400"/>
                  </a:lnSpc>
                </a:pPr>
                <a:r>
                  <a:rPr lang="en-US" altLang="zh-CN" sz="2400" b="0" i="0" dirty="0">
                    <a:solidFill>
                      <a:srgbClr val="000000"/>
                    </a:solidFill>
                    <a:latin typeface="Times New Roman" pitchFamily="34" charset="0"/>
                    <a:ea typeface="楷体" pitchFamily="34" charset="-122"/>
                    <a:cs typeface="Times New Roman" pitchFamily="34" charset="-120"/>
                  </a:rPr>
                  <a:t>时间</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45 </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min</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楷体" pitchFamily="34" charset="-122"/>
                    <a:cs typeface="Times New Roman" pitchFamily="34" charset="-120"/>
                  </a:rPr>
                  <a:t>满分</a:t>
                </a:r>
                <a:r>
                  <a:rPr lang="en-US" altLang="zh-CN" sz="2400" b="0" i="0" dirty="0">
                    <a:solidFill>
                      <a:srgbClr val="000000"/>
                    </a:solidFill>
                    <a:latin typeface="Times New Roman" pitchFamily="34" charset="0"/>
                    <a:ea typeface="SimSun" pitchFamily="34" charset="-122"/>
                    <a:cs typeface="Times New Roman" pitchFamily="34" charset="-120"/>
                  </a:rPr>
                  <a:t>：100</a:t>
                </a:r>
                <a:r>
                  <a:rPr lang="en-US" altLang="zh-CN" sz="2400" b="0" i="0" dirty="0">
                    <a:solidFill>
                      <a:srgbClr val="000000"/>
                    </a:solidFill>
                    <a:latin typeface="Times New Roman" pitchFamily="34" charset="0"/>
                    <a:ea typeface="楷体" pitchFamily="34" charset="-122"/>
                    <a:cs typeface="Times New Roman" pitchFamily="34" charset="-120"/>
                  </a:rPr>
                  <a:t>分</a:t>
                </a:r>
                <a:endParaRPr lang="en-US" altLang="zh-CN" sz="2400" dirty="0"/>
              </a:p>
              <a:p>
                <a:pPr latinLnBrk="1">
                  <a:lnSpc>
                    <a:spcPts val="4400"/>
                  </a:lnSpc>
                </a:pPr>
                <a:r>
                  <a:rPr lang="en-US" altLang="zh-CN" sz="2400" b="1" i="0">
                    <a:solidFill>
                      <a:srgbClr val="000000"/>
                    </a:solidFill>
                    <a:latin typeface="Times New Roman" pitchFamily="34" charset="0"/>
                    <a:ea typeface="SimSun" pitchFamily="34" charset="-122"/>
                    <a:cs typeface="Times New Roman" pitchFamily="34" charset="-120"/>
                  </a:rPr>
                  <a:t>可能用到的相对原子质量</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H</m:t>
                    </m:r>
                    <m:r>
                      <a:rPr lang="en-US" altLang="zh-CN" sz="2400" b="0" i="0" dirty="0">
                        <a:solidFill>
                          <a:srgbClr val="000000"/>
                        </a:solidFill>
                        <a:latin typeface="Cambria Math" panose="02040503050406030204" pitchFamily="18" charset="0"/>
                        <a:ea typeface="SimSun" pitchFamily="34" charset="-122"/>
                        <a:cs typeface="Times New Roman" pitchFamily="34" charset="-120"/>
                      </a:rPr>
                      <m:t>−1</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O</m:t>
                    </m:r>
                    <m:r>
                      <a:rPr lang="en-US" altLang="zh-CN" sz="2400" b="0" i="0" dirty="0">
                        <a:solidFill>
                          <a:srgbClr val="000000"/>
                        </a:solidFill>
                        <a:latin typeface="Cambria Math" panose="02040503050406030204" pitchFamily="18" charset="0"/>
                        <a:ea typeface="SimSun" pitchFamily="34" charset="-122"/>
                        <a:cs typeface="Times New Roman" pitchFamily="34" charset="-120"/>
                      </a:rPr>
                      <m:t>−16</m:t>
                    </m:r>
                  </m:oMath>
                </a14:m>
                <a:r>
                  <a:rPr lang="en-US" altLang="zh-CN" sz="2400" b="0" i="0" dirty="0">
                    <a:solidFill>
                      <a:srgbClr val="00000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Mg</m:t>
                    </m:r>
                    <m:r>
                      <a:rPr lang="en-US" altLang="zh-CN" sz="2400" b="0" i="0" dirty="0">
                        <a:solidFill>
                          <a:srgbClr val="000000"/>
                        </a:solidFill>
                        <a:latin typeface="Cambria Math" panose="02040503050406030204" pitchFamily="18" charset="0"/>
                        <a:ea typeface="SimSun" pitchFamily="34" charset="-122"/>
                        <a:cs typeface="Times New Roman" pitchFamily="34" charset="-120"/>
                      </a:rPr>
                      <m:t>−24</m:t>
                    </m:r>
                  </m:oMath>
                </a14:m>
                <a:r>
                  <a:rPr lang="en-US" altLang="zh-CN" sz="2400" b="0" i="0" dirty="0">
                    <a:solidFill>
                      <a:srgbClr val="00000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Al</m:t>
                    </m:r>
                    <m:r>
                      <a:rPr lang="en-US" altLang="zh-CN" sz="2400" b="0" i="0" dirty="0">
                        <a:solidFill>
                          <a:srgbClr val="000000"/>
                        </a:solidFill>
                        <a:latin typeface="Cambria Math" panose="02040503050406030204" pitchFamily="18" charset="0"/>
                        <a:ea typeface="SimSun" pitchFamily="34" charset="-122"/>
                        <a:cs typeface="Times New Roman" pitchFamily="34" charset="-120"/>
                      </a:rPr>
                      <m:t>−27</m:t>
                    </m:r>
                  </m:oMath>
                </a14:m>
                <a:r>
                  <a:rPr lang="en-US" altLang="zh-CN" sz="2400" b="0" i="0" dirty="0">
                    <a:solidFill>
                      <a:srgbClr val="00000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S</m:t>
                    </m:r>
                    <m:r>
                      <a:rPr lang="en-US" altLang="zh-CN" sz="2400" b="0" i="0" dirty="0">
                        <a:solidFill>
                          <a:srgbClr val="000000"/>
                        </a:solidFill>
                        <a:latin typeface="Cambria Math" panose="02040503050406030204" pitchFamily="18" charset="0"/>
                        <a:ea typeface="SimSun" pitchFamily="34" charset="-122"/>
                        <a:cs typeface="Times New Roman" pitchFamily="34" charset="-120"/>
                      </a:rPr>
                      <m:t>−32</m:t>
                    </m:r>
                  </m:oMath>
                </a14:m>
                <a:r>
                  <a:rPr lang="en-US" altLang="zh-CN" sz="2400" b="0" i="0" dirty="0">
                    <a:solidFill>
                      <a:srgbClr val="00000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Fe</m:t>
                    </m:r>
                    <m:r>
                      <a:rPr lang="en-US" altLang="zh-CN" sz="2400" b="0" i="0" dirty="0">
                        <a:solidFill>
                          <a:srgbClr val="000000"/>
                        </a:solidFill>
                        <a:latin typeface="Cambria Math" panose="02040503050406030204" pitchFamily="18" charset="0"/>
                        <a:ea typeface="SimSun" pitchFamily="34" charset="-122"/>
                        <a:cs typeface="Times New Roman" pitchFamily="34" charset="-120"/>
                      </a:rPr>
                      <m:t>−56</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a:solidFill>
                      <a:srgbClr val="000000"/>
                    </a:solidFill>
                    <a:latin typeface="SimSun" pitchFamily="34" charset="0"/>
                    <a:ea typeface="SimSun" pitchFamily="34" charset="-122"/>
                    <a:cs typeface="SimSun" pitchFamily="34" charset="-120"/>
                  </a:rPr>
                  <a:t> </a:t>
                </a:r>
              </a:p>
              <a:p>
                <a:pPr latinLnBrk="1">
                  <a:lnSpc>
                    <a:spcPts val="4200"/>
                  </a:lnSpc>
                </a:pP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Cu</m:t>
                    </m:r>
                    <m:r>
                      <a:rPr lang="en-US" altLang="zh-CN" sz="2400" b="0" i="0" dirty="0">
                        <a:solidFill>
                          <a:srgbClr val="000000"/>
                        </a:solidFill>
                        <a:latin typeface="Cambria Math" panose="02040503050406030204" pitchFamily="18" charset="0"/>
                        <a:ea typeface="SimSun" pitchFamily="34" charset="-122"/>
                        <a:cs typeface="Times New Roman" pitchFamily="34" charset="-120"/>
                      </a:rPr>
                      <m:t>−64</m:t>
                    </m:r>
                  </m:oMath>
                </a14:m>
                <a:r>
                  <a:rPr lang="en-US" altLang="zh-CN" sz="2400" b="0" i="0" dirty="0">
                    <a:solidFill>
                      <a:srgbClr val="00000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Zn</m:t>
                    </m:r>
                    <m:r>
                      <a:rPr lang="en-US" altLang="zh-CN" sz="2400" b="0" i="0" dirty="0">
                        <a:solidFill>
                          <a:srgbClr val="000000"/>
                        </a:solidFill>
                        <a:latin typeface="Cambria Math" panose="02040503050406030204" pitchFamily="18" charset="0"/>
                        <a:ea typeface="SimSun" pitchFamily="34" charset="-122"/>
                        <a:cs typeface="Times New Roman" pitchFamily="34" charset="-120"/>
                      </a:rPr>
                      <m:t>−65</m:t>
                    </m:r>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p:sp>
            <p:nvSpPr>
              <p:cNvPr id="2" name="P_4_BD#7cdd0b842?vopoq=1&amp;pid=9dbfc40d1&amp;color=0,0,0&amp;vtp=1&amp;bt=1&amp;bbb=1&amp;hb=1">
                <a:extLst>
                  <a:ext uri="{FF2B5EF4-FFF2-40B4-BE49-F238E27FC236}">
                    <a16:creationId xmlns:a16="http://schemas.microsoft.com/office/drawing/2014/main" id="{877B5047-130E-A71E-CEE5-33BC725CCF14}"/>
                  </a:ext>
                </a:extLst>
              </p:cNvPr>
              <p:cNvSpPr>
                <a:spLocks noRot="1" noChangeAspect="1" noMove="1" noResize="1" noEditPoints="1" noAdjustHandles="1" noChangeArrowheads="1" noChangeShapeType="1" noTextEdit="1"/>
              </p:cNvSpPr>
              <p:nvPr/>
            </p:nvSpPr>
            <p:spPr>
              <a:xfrm>
                <a:off x="649224" y="864000"/>
                <a:ext cx="10899648" cy="1582484"/>
              </a:xfrm>
              <a:prstGeom prst="rect">
                <a:avLst/>
              </a:prstGeom>
              <a:blipFill>
                <a:blip r:embed="rId2"/>
                <a:stretch>
                  <a:fillRect l="-1734" b="-3089"/>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421337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C_4_BD#de538fe11?vopoq=1&amp;pid=9dbfc40d1&amp;color=46,117,182&amp;vtp=1&amp;bt=1&amp;bbb=1&amp;hb=1"/>
          <p:cNvSpPr/>
          <p:nvPr/>
        </p:nvSpPr>
        <p:spPr>
          <a:xfrm>
            <a:off x="649224" y="839724"/>
            <a:ext cx="10899648" cy="853440"/>
          </a:xfrm>
          <a:prstGeom prst="rect">
            <a:avLst/>
          </a:prstGeom>
          <a:noFill/>
          <a:ln/>
        </p:spPr>
        <p:txBody>
          <a:bodyPr wrap="none" lIns="0" tIns="0" rIns="0" bIns="0" rtlCol="0" anchor="ctr"/>
          <a:lstStyle/>
          <a:p>
            <a:pPr algn="l" latinLnBrk="1">
              <a:lnSpc>
                <a:spcPts val="3400"/>
              </a:lnSpc>
            </a:pPr>
            <a:r>
              <a:rPr lang="en-US" altLang="zh-CN" sz="2800" b="1" i="0" dirty="0">
                <a:solidFill>
                  <a:srgbClr val="2E75B6"/>
                </a:solidFill>
                <a:latin typeface="Times New Roman" pitchFamily="34" charset="0"/>
                <a:ea typeface="SimHei" pitchFamily="34" charset="-122"/>
                <a:cs typeface="Times New Roman" pitchFamily="34" charset="-120"/>
              </a:rPr>
              <a:t>一、选择题（</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12</a:t>
            </a:r>
            <a:r>
              <a:rPr lang="en-US" altLang="zh-CN" sz="2800" b="1" i="0" dirty="0">
                <a:solidFill>
                  <a:srgbClr val="2E75B6"/>
                </a:solidFill>
                <a:latin typeface="SimSun" pitchFamily="34" charset="0"/>
                <a:ea typeface="SimSun" pitchFamily="34" charset="-122"/>
                <a:cs typeface="SimSun" pitchFamily="34" charset="-120"/>
              </a:rPr>
              <a:t> </a:t>
            </a:r>
            <a:r>
              <a:rPr lang="en-US" altLang="zh-CN" sz="2800" b="1" i="0" dirty="0">
                <a:solidFill>
                  <a:srgbClr val="2E75B6"/>
                </a:solidFill>
                <a:latin typeface="Times New Roman" pitchFamily="34" charset="0"/>
                <a:ea typeface="楷体" pitchFamily="34" charset="-122"/>
                <a:cs typeface="Times New Roman" pitchFamily="34" charset="-120"/>
              </a:rPr>
              <a:t>个小题</a:t>
            </a:r>
            <a:r>
              <a:rPr lang="en-US" altLang="zh-CN" sz="2800" b="1" i="0" dirty="0">
                <a:solidFill>
                  <a:srgbClr val="2E75B6"/>
                </a:solidFill>
                <a:latin typeface="Times New Roman" pitchFamily="34" charset="0"/>
                <a:ea typeface="SimHei" pitchFamily="34" charset="-122"/>
                <a:cs typeface="Times New Roman" pitchFamily="34" charset="-120"/>
              </a:rPr>
              <a:t>，</a:t>
            </a:r>
            <a:r>
              <a:rPr lang="en-US" altLang="zh-CN" sz="2800" b="1" i="0" dirty="0">
                <a:solidFill>
                  <a:srgbClr val="2E75B6"/>
                </a:solidFill>
                <a:latin typeface="Times New Roman" pitchFamily="34" charset="0"/>
                <a:ea typeface="楷体" pitchFamily="34" charset="-122"/>
                <a:cs typeface="Times New Roman" pitchFamily="34" charset="-120"/>
              </a:rPr>
              <a:t>每小题</a:t>
            </a:r>
            <a:r>
              <a:rPr lang="en-US" altLang="zh-CN" sz="2800" b="1" i="0" dirty="0">
                <a:solidFill>
                  <a:srgbClr val="2E75B6"/>
                </a:solidFill>
                <a:latin typeface="Times New Roman" pitchFamily="34" charset="0"/>
                <a:ea typeface="SimHei" pitchFamily="34" charset="-122"/>
                <a:cs typeface="Times New Roman" pitchFamily="34" charset="-120"/>
              </a:rPr>
              <a:t>3</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dirty="0">
                <a:solidFill>
                  <a:srgbClr val="2E75B6"/>
                </a:solidFill>
                <a:latin typeface="Times New Roman" pitchFamily="34" charset="0"/>
                <a:ea typeface="SimHei" pitchFamily="34" charset="-122"/>
                <a:cs typeface="Times New Roman" pitchFamily="34" charset="-120"/>
              </a:rPr>
              <a:t>，</a:t>
            </a:r>
            <a:r>
              <a:rPr lang="en-US" altLang="zh-CN" sz="2800" b="1" i="0" dirty="0">
                <a:solidFill>
                  <a:srgbClr val="2E75B6"/>
                </a:solidFill>
                <a:latin typeface="Times New Roman" pitchFamily="34" charset="0"/>
                <a:ea typeface="楷体" pitchFamily="34" charset="-122"/>
                <a:cs typeface="Times New Roman" pitchFamily="34" charset="-120"/>
              </a:rPr>
              <a:t>共</a:t>
            </a:r>
            <a:r>
              <a:rPr lang="en-US" altLang="zh-CN" sz="2800" b="1" i="0" dirty="0">
                <a:solidFill>
                  <a:srgbClr val="2E75B6"/>
                </a:solidFill>
                <a:latin typeface="Times New Roman" pitchFamily="34" charset="0"/>
                <a:ea typeface="SimHei" pitchFamily="34" charset="-122"/>
                <a:cs typeface="Times New Roman" pitchFamily="34" charset="-120"/>
              </a:rPr>
              <a:t>36</a:t>
            </a:r>
            <a:r>
              <a:rPr lang="en-US" altLang="zh-CN" sz="2800" b="1" i="0" dirty="0">
                <a:solidFill>
                  <a:srgbClr val="2E75B6"/>
                </a:solidFill>
                <a:latin typeface="Times New Roman" pitchFamily="34" charset="0"/>
                <a:ea typeface="楷体" pitchFamily="34" charset="-122"/>
                <a:cs typeface="Times New Roman" pitchFamily="34" charset="-120"/>
              </a:rPr>
              <a:t>分</a:t>
            </a:r>
            <a:r>
              <a:rPr lang="en-US" altLang="zh-CN" sz="2800" b="1" i="0">
                <a:solidFill>
                  <a:srgbClr val="2E75B6"/>
                </a:solidFill>
                <a:latin typeface="Times New Roman" pitchFamily="34" charset="0"/>
                <a:ea typeface="SimHei" pitchFamily="34" charset="-122"/>
                <a:cs typeface="Times New Roman" pitchFamily="34" charset="-120"/>
              </a:rPr>
              <a:t>。</a:t>
            </a:r>
            <a:r>
              <a:rPr lang="en-US" altLang="zh-CN" sz="2800" b="1" i="0">
                <a:solidFill>
                  <a:srgbClr val="2E75B6"/>
                </a:solidFill>
                <a:latin typeface="Times New Roman" pitchFamily="34" charset="0"/>
                <a:ea typeface="楷体" pitchFamily="34" charset="-122"/>
                <a:cs typeface="Times New Roman" pitchFamily="34" charset="-120"/>
              </a:rPr>
              <a:t>每小题只有一个选</a:t>
            </a:r>
          </a:p>
          <a:p>
            <a:pPr latinLnBrk="1">
              <a:lnSpc>
                <a:spcPts val="3400"/>
              </a:lnSpc>
            </a:pPr>
            <a:r>
              <a:rPr lang="en-US" altLang="zh-CN" sz="2800" b="1" i="0">
                <a:solidFill>
                  <a:srgbClr val="2E75B6"/>
                </a:solidFill>
                <a:latin typeface="Times New Roman" pitchFamily="34" charset="0"/>
                <a:ea typeface="楷体" pitchFamily="34" charset="-122"/>
                <a:cs typeface="Times New Roman" pitchFamily="34" charset="-120"/>
              </a:rPr>
              <a:t>项符合题意</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sp>
        <p:nvSpPr>
          <p:cNvPr id="3" name="QC_5_BD.1_1#862e28123?vopoq=1&amp;pid=de538fe11&amp;color=0,0,0&amp;vtp=1&amp;bbb=1&amp;hb=1"/>
          <p:cNvSpPr/>
          <p:nvPr/>
        </p:nvSpPr>
        <p:spPr>
          <a:xfrm>
            <a:off x="649224" y="17018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a:t>
            </a:r>
            <a:r>
              <a:rPr lang="en-US" altLang="zh-CN" sz="2400" b="1" i="0" dirty="0">
                <a:solidFill>
                  <a:srgbClr val="000000"/>
                </a:solidFill>
                <a:latin typeface="Times New Roman" pitchFamily="34" charset="0"/>
                <a:ea typeface="SimSun" pitchFamily="34" charset="-122"/>
                <a:cs typeface="Times New Roman" pitchFamily="34" charset="-120"/>
              </a:rPr>
              <a:t>新考法</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结合地域特色</a:t>
            </a:r>
            <a:r>
              <a:rPr lang="en-US" altLang="zh-CN" sz="2400" b="0" i="0" dirty="0">
                <a:solidFill>
                  <a:srgbClr val="000000"/>
                </a:solidFill>
                <a:latin typeface="仿宋" pitchFamily="34" charset="0"/>
                <a:ea typeface="仿宋" pitchFamily="34" charset="-122"/>
                <a:cs typeface="仿宋" pitchFamily="34" charset="-120"/>
              </a:rPr>
              <a:t>[2024广东中考]</a:t>
            </a:r>
            <a:r>
              <a:rPr lang="en-US" altLang="zh-CN" sz="2400" b="0" i="0" dirty="0">
                <a:solidFill>
                  <a:srgbClr val="000000"/>
                </a:solidFill>
                <a:latin typeface="Times New Roman" pitchFamily="34" charset="0"/>
                <a:ea typeface="SimSun" pitchFamily="34" charset="-122"/>
                <a:cs typeface="Times New Roman" pitchFamily="34" charset="-120"/>
              </a:rPr>
              <a:t>广东省博物馆馆藏丰富</a:t>
            </a:r>
            <a:r>
              <a:rPr lang="en-US" altLang="zh-CN" sz="2400" b="0" i="0">
                <a:solidFill>
                  <a:srgbClr val="000000"/>
                </a:solidFill>
                <a:latin typeface="Times New Roman" pitchFamily="34" charset="0"/>
                <a:ea typeface="SimSun" pitchFamily="34" charset="-122"/>
                <a:cs typeface="Times New Roman" pitchFamily="34" charset="-120"/>
              </a:rPr>
              <a:t>。下列藏品主要由</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金属材料制成的是(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4" name="QC_5_AN.2_1#862e28123.bracket?vopoq=1&amp;pid=de538fe11&amp;color=0,0,0&amp;vpa=1&amp;vtp=1"/>
          <p:cNvSpPr/>
          <p:nvPr/>
        </p:nvSpPr>
        <p:spPr>
          <a:xfrm>
            <a:off x="3320192" y="22491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pic>
        <p:nvPicPr>
          <p:cNvPr id="5" name="QC_5_BD.3_1#862e28123.choice_image?htil=1&amp;vopoq=1&amp;pid=de538fe1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9224" y="2868930"/>
            <a:ext cx="1600200"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3_2#862e28123?htil=1&amp;vopoq=1&amp;pid=de538fe11&amp;color=0,0,0&amp;vtp=1&amp;bbb=1"/>
          <p:cNvSpPr/>
          <p:nvPr/>
        </p:nvSpPr>
        <p:spPr>
          <a:xfrm>
            <a:off x="649224" y="5154930"/>
            <a:ext cx="26151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A.肇庆端砚</a:t>
            </a:r>
            <a:endParaRPr lang="en-US" altLang="zh-CN" sz="2400" dirty="0"/>
          </a:p>
        </p:txBody>
      </p:sp>
      <p:pic>
        <p:nvPicPr>
          <p:cNvPr id="7" name="QC_5_BD.3_3#862e28123.choice_image?htil=1&amp;vopoq=1&amp;pid=de538fe1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264408" y="2868930"/>
            <a:ext cx="1865376"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3_4#862e28123?htil=1&amp;vopoq=1&amp;pid=de538fe11&amp;color=0,0,0&amp;vtp=1&amp;bbb=1"/>
          <p:cNvSpPr/>
          <p:nvPr/>
        </p:nvSpPr>
        <p:spPr>
          <a:xfrm>
            <a:off x="3264408" y="5154930"/>
            <a:ext cx="26151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B.广彩青瓷</a:t>
            </a:r>
            <a:endParaRPr lang="en-US" altLang="zh-CN" sz="2400" dirty="0"/>
          </a:p>
        </p:txBody>
      </p:sp>
      <p:pic>
        <p:nvPicPr>
          <p:cNvPr id="9" name="QC_5_BD.3_5#862e28123.choice_image?htil=1&amp;vopoq=1&amp;pid=de538fe11&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879592" y="2887218"/>
            <a:ext cx="1389888"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C_5_BD.3_6#862e28123?htil=1&amp;vopoq=1&amp;pid=de538fe11&amp;color=0,0,0&amp;vtp=1&amp;bbb=1"/>
          <p:cNvSpPr/>
          <p:nvPr/>
        </p:nvSpPr>
        <p:spPr>
          <a:xfrm>
            <a:off x="5879592" y="5154930"/>
            <a:ext cx="2615184"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C.潮州木雕</a:t>
            </a:r>
            <a:endParaRPr lang="en-US" altLang="zh-CN" sz="2400" dirty="0"/>
          </a:p>
        </p:txBody>
      </p:sp>
      <p:pic>
        <p:nvPicPr>
          <p:cNvPr id="11" name="QC_5_BD.3_7#862e28123.choice_image?htil=1&amp;vopoq=1&amp;pid=de538fe11&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494776" y="3216402"/>
            <a:ext cx="3008376"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2" name="QC_5_BD.3_8#862e28123?htil=1&amp;vopoq=1&amp;pid=de538fe11&amp;color=0,0,0&amp;vtp=1&amp;bbb=1"/>
          <p:cNvSpPr/>
          <p:nvPr/>
        </p:nvSpPr>
        <p:spPr>
          <a:xfrm>
            <a:off x="8494776" y="5154930"/>
            <a:ext cx="3044952" cy="474599"/>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D.云浮铜鼓</a:t>
            </a:r>
            <a:endParaRPr lang="en-US" altLang="zh-CN" sz="2400" dirty="0"/>
          </a:p>
        </p:txBody>
      </p:sp>
      <p:sp>
        <p:nvSpPr>
          <p:cNvPr id="13" name="QC_5_AS.4_1#862e28123?vopoq=1&amp;pid=de538fe11&amp;color=0,0,0&amp;vtp=1&amp;bbb=1"/>
          <p:cNvSpPr/>
          <p:nvPr/>
        </p:nvSpPr>
        <p:spPr>
          <a:xfrm>
            <a:off x="649224" y="5660453"/>
            <a:ext cx="10899648" cy="474599"/>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云浮铜鼓是用青铜制成的，青铜属于金属材料，D符合题意。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3">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1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EX.5_1#862e28123?vopoq=1&amp;pid=de538fe11&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上分点拨</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金属材料的判断</a:t>
            </a:r>
            <a:endParaRPr lang="en-US" altLang="zh-CN" sz="2400" dirty="0"/>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金属材料包括纯金属和合金</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判断的关键在于看材料中是否有纯金属或合金</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注</a:t>
            </a:r>
          </a:p>
          <a:p>
            <a:pPr latinLnBrk="1">
              <a:lnSpc>
                <a:spcPts val="4400"/>
              </a:lnSpc>
            </a:pPr>
            <a:r>
              <a:rPr lang="en-US" altLang="zh-CN" sz="2400" b="0" i="0">
                <a:solidFill>
                  <a:srgbClr val="000000"/>
                </a:solidFill>
                <a:latin typeface="Times New Roman" pitchFamily="34" charset="0"/>
                <a:ea typeface="楷体" pitchFamily="34" charset="-122"/>
                <a:cs typeface="Times New Roman" pitchFamily="34" charset="-120"/>
              </a:rPr>
              <a:t>意有些物质中虽然含有金属元素</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但其不具有金属的性质</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不属于金属材料</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楷体" pitchFamily="34" charset="-122"/>
                <a:cs typeface="Times New Roman" pitchFamily="34" charset="-120"/>
              </a:rPr>
              <a:t>如</a:t>
            </a:r>
          </a:p>
          <a:p>
            <a:pPr latinLnBrk="1">
              <a:lnSpc>
                <a:spcPts val="4200"/>
              </a:lnSpc>
            </a:pPr>
            <a:r>
              <a:rPr lang="en-US" altLang="zh-CN" sz="2400" b="0" i="0">
                <a:solidFill>
                  <a:srgbClr val="000000"/>
                </a:solidFill>
                <a:latin typeface="Times New Roman" pitchFamily="34" charset="0"/>
                <a:ea typeface="楷体" pitchFamily="34" charset="-122"/>
                <a:cs typeface="Times New Roman" pitchFamily="34" charset="-120"/>
              </a:rPr>
              <a:t>氧化铁</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楷体" pitchFamily="34" charset="-122"/>
                <a:cs typeface="Times New Roman" pitchFamily="34" charset="-120"/>
              </a:rPr>
              <a:t>氧化铝等</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6_1#b0f973f25?vopoq=1&amp;pid=de538fe11&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a:t>
            </a:r>
            <a:r>
              <a:rPr lang="en-US" altLang="zh-CN" sz="2400" b="0" i="0" dirty="0">
                <a:solidFill>
                  <a:srgbClr val="000000"/>
                </a:solidFill>
                <a:latin typeface="仿宋" pitchFamily="34" charset="0"/>
                <a:ea typeface="仿宋" pitchFamily="34" charset="-122"/>
                <a:cs typeface="仿宋" pitchFamily="34" charset="-120"/>
              </a:rPr>
              <a:t>[2024北京密云区一模]</a:t>
            </a:r>
            <a:r>
              <a:rPr lang="en-US" altLang="zh-CN" sz="2400" b="0" i="0" dirty="0">
                <a:solidFill>
                  <a:srgbClr val="000000"/>
                </a:solidFill>
                <a:latin typeface="Times New Roman" pitchFamily="34" charset="0"/>
                <a:ea typeface="SimSun" pitchFamily="34" charset="-122"/>
                <a:cs typeface="Times New Roman" pitchFamily="34" charset="-120"/>
              </a:rPr>
              <a:t>化学与生活、生产息息相关</a:t>
            </a:r>
            <a:r>
              <a:rPr lang="en-US" altLang="zh-CN" sz="2400" b="0" i="0">
                <a:solidFill>
                  <a:srgbClr val="000000"/>
                </a:solidFill>
                <a:latin typeface="Times New Roman" pitchFamily="34" charset="0"/>
                <a:ea typeface="SimSun" pitchFamily="34" charset="-122"/>
                <a:cs typeface="Times New Roman" pitchFamily="34" charset="-120"/>
              </a:rPr>
              <a:t>。下列生活用品的制作利用金</a:t>
            </a:r>
          </a:p>
          <a:p>
            <a:pPr latinLnBrk="1">
              <a:lnSpc>
                <a:spcPts val="4200"/>
              </a:lnSpc>
            </a:pPr>
            <a:r>
              <a:rPr lang="en-US" altLang="zh-CN" sz="2400" b="0" i="0">
                <a:solidFill>
                  <a:srgbClr val="000000"/>
                </a:solidFill>
                <a:latin typeface="Times New Roman" pitchFamily="34" charset="0"/>
                <a:ea typeface="SimSun" pitchFamily="34" charset="-122"/>
                <a:cs typeface="Times New Roman" pitchFamily="34" charset="-120"/>
              </a:rPr>
              <a:t>属导热性的是(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sp>
        <p:nvSpPr>
          <p:cNvPr id="3" name="QC_5_AN.7_1#b0f973f25.bracket?vopoq=1&amp;pid=de538fe11&amp;color=0,0,0&amp;vpa=2&amp;vtp=1"/>
          <p:cNvSpPr/>
          <p:nvPr/>
        </p:nvSpPr>
        <p:spPr>
          <a:xfrm>
            <a:off x="2710592" y="1411370"/>
            <a:ext cx="441325" cy="4786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4" name="QC_5_BD.8_1#b0f973f25.choices?vopoq=1&amp;pid=de538fe11&amp;color=0,0,0&amp;vtp=1&amp;bbb=1"/>
          <p:cNvSpPr/>
          <p:nvPr/>
        </p:nvSpPr>
        <p:spPr>
          <a:xfrm>
            <a:off x="649224" y="1965152"/>
            <a:ext cx="10899648" cy="474599"/>
          </a:xfrm>
          <a:prstGeom prst="rect">
            <a:avLst/>
          </a:prstGeom>
          <a:noFill/>
          <a:ln/>
        </p:spPr>
        <p:txBody>
          <a:bodyPr wrap="none" lIns="0" tIns="0" rIns="0" bIns="0" rtlCol="0" anchor="t"/>
          <a:lstStyle/>
          <a:p>
            <a:pPr latinLnBrk="1">
              <a:lnSpc>
                <a:spcPts val="4200"/>
              </a:lnSpc>
              <a:tabLst>
                <a:tab pos="2790678" algn="l"/>
                <a:tab pos="5555956" algn="l"/>
                <a:tab pos="8321235" algn="l"/>
              </a:tabLst>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.铁制炒锅</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B.铜制电线</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C.钢制锤子</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.银制摆件</a:t>
            </a:r>
            <a:endParaRPr lang="en-US" altLang="zh-CN" sz="2400" dirty="0"/>
          </a:p>
        </p:txBody>
      </p:sp>
      <p:sp>
        <p:nvSpPr>
          <p:cNvPr id="5" name="QC_5_AS.9_1#b0f973f25?vopoq=1&amp;pid=de538fe11&amp;color=0,0,0&amp;vtp=1&amp;bbb=1&amp;hb=1"/>
          <p:cNvSpPr/>
          <p:nvPr/>
        </p:nvSpPr>
        <p:spPr>
          <a:xfrm>
            <a:off x="649224" y="2506490"/>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铁制炒锅的制作利用了金属具有优良的导热性，A正确</a:t>
            </a:r>
            <a:r>
              <a:rPr lang="en-US" altLang="zh-CN" sz="2400" b="0" i="0">
                <a:solidFill>
                  <a:srgbClr val="FF0000"/>
                </a:solidFill>
                <a:latin typeface="Times New Roman" pitchFamily="34" charset="0"/>
                <a:ea typeface="SimSun" pitchFamily="34" charset="-122"/>
                <a:cs typeface="Times New Roman" pitchFamily="34" charset="-120"/>
              </a:rPr>
              <a:t>；铜制电线的制作</a:t>
            </a:r>
          </a:p>
          <a:p>
            <a:pPr latinLnBrk="1">
              <a:lnSpc>
                <a:spcPts val="4400"/>
              </a:lnSpc>
            </a:pPr>
            <a:r>
              <a:rPr lang="en-US" altLang="zh-CN" sz="2400" b="0" i="0">
                <a:solidFill>
                  <a:srgbClr val="FF0000"/>
                </a:solidFill>
                <a:latin typeface="Times New Roman" pitchFamily="34" charset="0"/>
                <a:ea typeface="SimSun" pitchFamily="34" charset="-122"/>
                <a:cs typeface="Times New Roman" pitchFamily="34" charset="-120"/>
              </a:rPr>
              <a:t>利用了金属具有优良的导电性</a:t>
            </a:r>
            <a:r>
              <a:rPr lang="en-US" altLang="zh-CN" sz="2400" b="0" i="0" dirty="0">
                <a:solidFill>
                  <a:srgbClr val="FF0000"/>
                </a:solidFill>
                <a:latin typeface="Times New Roman" pitchFamily="34" charset="0"/>
                <a:ea typeface="SimSun" pitchFamily="34" charset="-122"/>
                <a:cs typeface="Times New Roman" pitchFamily="34" charset="-120"/>
              </a:rPr>
              <a:t>，B错误；</a:t>
            </a:r>
            <a:r>
              <a:rPr lang="en-US" altLang="zh-CN" sz="2400" b="0" i="0">
                <a:solidFill>
                  <a:srgbClr val="FF0000"/>
                </a:solidFill>
                <a:latin typeface="Times New Roman" pitchFamily="34" charset="0"/>
                <a:ea typeface="SimSun" pitchFamily="34" charset="-122"/>
                <a:cs typeface="Times New Roman" pitchFamily="34" charset="-120"/>
              </a:rPr>
              <a:t>钢制锤子的制作利用了合金硬度大的性质，</a:t>
            </a:r>
          </a:p>
          <a:p>
            <a:pPr latinLnBrk="1">
              <a:lnSpc>
                <a:spcPts val="4200"/>
              </a:lnSpc>
            </a:pPr>
            <a:r>
              <a:rPr lang="en-US" altLang="zh-CN" sz="2400" b="0" i="0">
                <a:solidFill>
                  <a:srgbClr val="FF0000"/>
                </a:solidFill>
                <a:latin typeface="Times New Roman" pitchFamily="34" charset="0"/>
                <a:ea typeface="SimSun" pitchFamily="34" charset="-122"/>
                <a:cs typeface="Times New Roman" pitchFamily="34" charset="-120"/>
              </a:rPr>
              <a:t>C</a:t>
            </a:r>
            <a:r>
              <a:rPr lang="en-US" altLang="zh-CN" sz="2400" b="0" i="0" dirty="0">
                <a:solidFill>
                  <a:srgbClr val="FF0000"/>
                </a:solidFill>
                <a:latin typeface="Times New Roman" pitchFamily="34" charset="0"/>
                <a:ea typeface="SimSun" pitchFamily="34" charset="-122"/>
                <a:cs typeface="Times New Roman" pitchFamily="34" charset="-120"/>
              </a:rPr>
              <a:t>错误；银制摆件的制作利用了金属具有金属光泽的性质，D错误。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2365</Words>
  <Application>Microsoft Office PowerPoint</Application>
  <PresentationFormat>宽屏</PresentationFormat>
  <Paragraphs>406</Paragraphs>
  <Slides>56</Slides>
  <Notes>54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56</vt:i4>
      </vt:variant>
    </vt:vector>
  </HeadingPairs>
  <TitlesOfParts>
    <vt:vector size="65" baseType="lpstr">
      <vt:lpstr>仿宋</vt:lpstr>
      <vt:lpstr>SimHei</vt:lpstr>
      <vt:lpstr>KaiTi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2024-10-18T00:53:54Z</dcterms:created>
  <dcterms:modified xsi:type="dcterms:W3CDTF">2024-10-18T00:58:01Z</dcterms:modified>
  <cp:category/>
  <cp:contentStatus/>
</cp:coreProperties>
</file>